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8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Lst>
  <p:sldSz cx="9144000" cy="5143500" type="screen16x9"/>
  <p:notesSz cx="6858000" cy="9144000"/>
  <p:embeddedFontLst>
    <p:embeddedFont>
      <p:font typeface="Helvetica Neue" panose="02000503000000020004" pitchFamily="2" charset="0"/>
      <p:regular r:id="rId90"/>
      <p:bold r:id="rId91"/>
      <p:italic r:id="rId92"/>
      <p:boldItalic r:id="rId93"/>
    </p:embeddedFont>
    <p:embeddedFont>
      <p:font typeface="Source Sans Pro" panose="020B0603030403020204" pitchFamily="34" charset="0"/>
      <p:regular r:id="rId94"/>
      <p:bold r:id="rId95"/>
      <p:italic r:id="rId96"/>
      <p:boldItalic r:id="rId97"/>
    </p:embeddedFont>
    <p:embeddedFont>
      <p:font typeface="Source Sans Pro SemiBold" panose="020B0603030403020204"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5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3196"/>
    <p:restoredTop sz="86433"/>
  </p:normalViewPr>
  <p:slideViewPr>
    <p:cSldViewPr snapToGrid="0">
      <p:cViewPr varScale="1">
        <p:scale>
          <a:sx n="95" d="100"/>
          <a:sy n="95" d="100"/>
        </p:scale>
        <p:origin x="184" y="976"/>
      </p:cViewPr>
      <p:guideLst>
        <p:guide orient="horz" pos="750"/>
        <p:guide pos="2880"/>
      </p:guideLst>
    </p:cSldViewPr>
  </p:slideViewPr>
  <p:outlineViewPr>
    <p:cViewPr>
      <p:scale>
        <a:sx n="33" d="100"/>
        <a:sy n="33" d="100"/>
      </p:scale>
      <p:origin x="0" y="-217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8.fntdata"/><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1.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eb21fd7af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eb21fd7a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e980fbea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e980fbea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e980fbeaf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e980fbeaf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e980fbeaf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e980fbea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a69340970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a6934097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e980fbea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7e980fbe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e980fbea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e980fbea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8140dc6a6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8140dc6a6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7e980fbea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7e980fbea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140dc6a6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140dc6a6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Consider using patterns instead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da693409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da69340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c4a3dc52a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c4a3dc52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7e980fbea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7e980fbea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7e980fbeaf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7e980fbeaf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7e980fbea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7e980fbeaf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da69340970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da69340970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7c1aa1639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7c1aa1639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7e980fbea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7e980fbea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938619f88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938619f88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82b6da642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82b6da642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e980fbea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e980fbea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e980fbea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e980fbea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b6813a28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b6813a28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7e980fbeaf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7e980fbeaf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7e980fbeaf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7e980fbeaf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da69340970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da6934097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82b6da64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82b6da64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2b6da642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2b6da642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7c1aa1639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7c1aa163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 / Pia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e6e617a1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e6e617a1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e6e617a1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7e6e617a1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e980fbeaf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e980fbeaf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7e980fbeaf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7e980fbeaf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c1aa163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c1aa16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 / Pia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da69340970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da6934097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7e980fbeaf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7e980fbea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e980fbeaf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7e980fbeaf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7e980fbeaf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7e980fbea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7e980fbeaf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7e980fbeaf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da69340970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da6934097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da69340970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a69340970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 / Claire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da69340970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da69340970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a69340970_0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a69340970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da69340970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da69340970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cdfd7d4a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cdfd7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 / Claire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da69340970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da69340970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da69340970_0_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da69340970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da69340970_0_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da69340970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da69340970_0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da69340970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da69340970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da69340970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da69340970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da69340970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da69340970_0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a69340970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da69340970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da6934097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da6934097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da69340970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da69340970_0_10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da69340970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e980fbea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7e980fbea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da6934097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da6934097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da69340970_0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da69340970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da69340970_0_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da69340970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da69340970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da69340970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da69340970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da69340970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da69340970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da69340970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da69340970_0_1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da69340970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da69340970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da69340970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 / Pia</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da69340970_0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da69340970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da69340970_0_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da69340970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e980fbea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e980fbe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da69340970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da69340970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da69340970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da69340970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da69340970_0_10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da69340970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da69340970_0_8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da69340970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da69340970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da69340970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da69340970_0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da69340970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da69340970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da69340970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da69340970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da69340970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da69340970_0_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da69340970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da69340970_0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da69340970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c1aa1639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c1aa1639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00db4176e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00db4176e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00db4176e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00db4176e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da69340970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da69340970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5b6813a281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5b6813a28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Claire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b6813a28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b6813a28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5b6813a281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5b6813a28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4eb21fd7af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4eb21fd7af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e980fbe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e980fbe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202020"/>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0" name="Google Shape;10;p2"/>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600"/>
              <a:buNone/>
              <a:defRPr>
                <a:solidFill>
                  <a:srgbClr val="206E7C"/>
                </a:solidFill>
              </a:defRPr>
            </a:lvl2pPr>
            <a:lvl3pPr lvl="2" rtl="0">
              <a:lnSpc>
                <a:spcPct val="100000"/>
              </a:lnSpc>
              <a:spcBef>
                <a:spcPts val="0"/>
              </a:spcBef>
              <a:spcAft>
                <a:spcPts val="0"/>
              </a:spcAft>
              <a:buClr>
                <a:srgbClr val="206E7C"/>
              </a:buClr>
              <a:buSzPts val="1600"/>
              <a:buNone/>
              <a:defRPr>
                <a:solidFill>
                  <a:srgbClr val="206E7C"/>
                </a:solidFill>
              </a:defRPr>
            </a:lvl3pPr>
            <a:lvl4pPr lvl="3" rtl="0">
              <a:lnSpc>
                <a:spcPct val="100000"/>
              </a:lnSpc>
              <a:spcBef>
                <a:spcPts val="0"/>
              </a:spcBef>
              <a:spcAft>
                <a:spcPts val="0"/>
              </a:spcAft>
              <a:buClr>
                <a:srgbClr val="206E7C"/>
              </a:buClr>
              <a:buSzPts val="1400"/>
              <a:buNone/>
              <a:defRPr>
                <a:solidFill>
                  <a:srgbClr val="206E7C"/>
                </a:solidFill>
              </a:defRPr>
            </a:lvl4pPr>
            <a:lvl5pPr lvl="4" rtl="0">
              <a:lnSpc>
                <a:spcPct val="100000"/>
              </a:lnSpc>
              <a:spcBef>
                <a:spcPts val="0"/>
              </a:spcBef>
              <a:spcAft>
                <a:spcPts val="0"/>
              </a:spcAft>
              <a:buClr>
                <a:srgbClr val="206E7C"/>
              </a:buClr>
              <a:buSzPts val="1200"/>
              <a:buNone/>
              <a:defRPr>
                <a:solidFill>
                  <a:srgbClr val="206E7C"/>
                </a:solidFill>
              </a:defRPr>
            </a:lvl5pPr>
            <a:lvl6pPr lvl="5" rtl="0">
              <a:lnSpc>
                <a:spcPct val="100000"/>
              </a:lnSpc>
              <a:spcBef>
                <a:spcPts val="0"/>
              </a:spcBef>
              <a:spcAft>
                <a:spcPts val="0"/>
              </a:spcAft>
              <a:buClr>
                <a:srgbClr val="206E7C"/>
              </a:buClr>
              <a:buSzPts val="1000"/>
              <a:buNone/>
              <a:defRPr>
                <a:solidFill>
                  <a:srgbClr val="206E7C"/>
                </a:solidFill>
              </a:defRPr>
            </a:lvl6pPr>
            <a:lvl7pPr lvl="6" rtl="0">
              <a:lnSpc>
                <a:spcPct val="100000"/>
              </a:lnSpc>
              <a:spcBef>
                <a:spcPts val="0"/>
              </a:spcBef>
              <a:spcAft>
                <a:spcPts val="0"/>
              </a:spcAft>
              <a:buClr>
                <a:srgbClr val="206E7C"/>
              </a:buClr>
              <a:buSzPts val="1000"/>
              <a:buNone/>
              <a:defRPr>
                <a:solidFill>
                  <a:srgbClr val="206E7C"/>
                </a:solidFill>
              </a:defRPr>
            </a:lvl7pPr>
            <a:lvl8pPr lvl="7" rtl="0">
              <a:lnSpc>
                <a:spcPct val="100000"/>
              </a:lnSpc>
              <a:spcBef>
                <a:spcPts val="0"/>
              </a:spcBef>
              <a:spcAft>
                <a:spcPts val="0"/>
              </a:spcAft>
              <a:buClr>
                <a:srgbClr val="206E7C"/>
              </a:buClr>
              <a:buSzPts val="1000"/>
              <a:buNone/>
              <a:defRPr>
                <a:solidFill>
                  <a:srgbClr val="206E7C"/>
                </a:solidFill>
              </a:defRPr>
            </a:lvl8pPr>
            <a:lvl9pPr lvl="8" rtl="0">
              <a:lnSpc>
                <a:spcPct val="100000"/>
              </a:lnSpc>
              <a:spcBef>
                <a:spcPts val="0"/>
              </a:spcBef>
              <a:spcAft>
                <a:spcPts val="0"/>
              </a:spcAft>
              <a:buClr>
                <a:srgbClr val="206E7C"/>
              </a:buClr>
              <a:buSzPts val="1000"/>
              <a:buNone/>
              <a:defRPr>
                <a:solidFill>
                  <a:srgbClr val="206E7C"/>
                </a:solidFill>
              </a:defRPr>
            </a:lvl9pPr>
          </a:lstStyle>
          <a:p>
            <a:endParaRPr/>
          </a:p>
        </p:txBody>
      </p:sp>
      <p:sp>
        <p:nvSpPr>
          <p:cNvPr id="11" name="Google Shape;11;p2"/>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 Dark">
  <p:cSld name="TITLE_AND_BODY_2_1_1_1_1_3_1">
    <p:bg>
      <p:bgPr>
        <a:solidFill>
          <a:srgbClr val="202020"/>
        </a:solid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9" name="Google Shape;39;p1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 name="Google Shape;40;p11"/>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1" name="Google Shape;41;p11"/>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2" name="Google Shape;42;p11"/>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43" name="Google Shape;43;p11"/>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4" name="Google Shape;44;p11"/>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45" name="Google Shape;45;p11"/>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6" name="Google Shape;46;p11"/>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47" name="Google Shape;47;p11"/>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8" name="Google Shape;48;p11"/>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 Column - Light">
  <p:cSld name="TITLE_AND_BODY_2_1_1_1_1_2">
    <p:bg>
      <p:bgPr>
        <a:solidFill>
          <a:srgbClr val="FFFFFF"/>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1" name="Google Shape;51;p12"/>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1C304A"/>
              </a:buClr>
              <a:buSzPts val="2000"/>
              <a:buChar char="●"/>
              <a:defRPr>
                <a:solidFill>
                  <a:srgbClr val="1C304A"/>
                </a:solidFill>
              </a:defRPr>
            </a:lvl1pPr>
            <a:lvl2pPr marL="914400" lvl="1" indent="-330200" rtl="0">
              <a:spcBef>
                <a:spcPts val="1600"/>
              </a:spcBef>
              <a:spcAft>
                <a:spcPts val="0"/>
              </a:spcAft>
              <a:buClr>
                <a:srgbClr val="1C304A"/>
              </a:buClr>
              <a:buSzPts val="1600"/>
              <a:buChar char="○"/>
              <a:defRPr>
                <a:solidFill>
                  <a:srgbClr val="1C304A"/>
                </a:solidFill>
              </a:defRPr>
            </a:lvl2pPr>
            <a:lvl3pPr marL="1371600" lvl="2" indent="-330200" rtl="0">
              <a:spcBef>
                <a:spcPts val="1600"/>
              </a:spcBef>
              <a:spcAft>
                <a:spcPts val="0"/>
              </a:spcAft>
              <a:buClr>
                <a:srgbClr val="1C304A"/>
              </a:buClr>
              <a:buSzPts val="1600"/>
              <a:buChar char="■"/>
              <a:defRPr>
                <a:solidFill>
                  <a:srgbClr val="1C304A"/>
                </a:solidFill>
              </a:defRPr>
            </a:lvl3pPr>
            <a:lvl4pPr marL="1828800" lvl="3" indent="-317500" rtl="0">
              <a:spcBef>
                <a:spcPts val="1600"/>
              </a:spcBef>
              <a:spcAft>
                <a:spcPts val="0"/>
              </a:spcAft>
              <a:buClr>
                <a:srgbClr val="1C304A"/>
              </a:buClr>
              <a:buSzPts val="1400"/>
              <a:buChar char="●"/>
              <a:defRPr>
                <a:solidFill>
                  <a:srgbClr val="1C304A"/>
                </a:solidFill>
              </a:defRPr>
            </a:lvl4pPr>
            <a:lvl5pPr marL="2286000" lvl="4" indent="-304800" rtl="0">
              <a:spcBef>
                <a:spcPts val="1600"/>
              </a:spcBef>
              <a:spcAft>
                <a:spcPts val="0"/>
              </a:spcAft>
              <a:buClr>
                <a:srgbClr val="1C304A"/>
              </a:buClr>
              <a:buSzPts val="1200"/>
              <a:buChar char="○"/>
              <a:defRPr>
                <a:solidFill>
                  <a:srgbClr val="1C304A"/>
                </a:solidFill>
              </a:defRPr>
            </a:lvl5pPr>
            <a:lvl6pPr marL="2743200" lvl="5" indent="-292100" rtl="0">
              <a:spcBef>
                <a:spcPts val="1600"/>
              </a:spcBef>
              <a:spcAft>
                <a:spcPts val="0"/>
              </a:spcAft>
              <a:buClr>
                <a:srgbClr val="1C304A"/>
              </a:buClr>
              <a:buSzPts val="1000"/>
              <a:buChar char="■"/>
              <a:defRPr>
                <a:solidFill>
                  <a:srgbClr val="1C304A"/>
                </a:solidFill>
              </a:defRPr>
            </a:lvl6pPr>
            <a:lvl7pPr marL="3200400" lvl="6" indent="-292100" rtl="0">
              <a:spcBef>
                <a:spcPts val="1600"/>
              </a:spcBef>
              <a:spcAft>
                <a:spcPts val="0"/>
              </a:spcAft>
              <a:buClr>
                <a:srgbClr val="1C304A"/>
              </a:buClr>
              <a:buSzPts val="1000"/>
              <a:buChar char="●"/>
              <a:defRPr>
                <a:solidFill>
                  <a:srgbClr val="1C304A"/>
                </a:solidFill>
              </a:defRPr>
            </a:lvl7pPr>
            <a:lvl8pPr marL="3657600" lvl="7" indent="-292100" rtl="0">
              <a:spcBef>
                <a:spcPts val="1600"/>
              </a:spcBef>
              <a:spcAft>
                <a:spcPts val="0"/>
              </a:spcAft>
              <a:buClr>
                <a:srgbClr val="1C304A"/>
              </a:buClr>
              <a:buSzPts val="1000"/>
              <a:buChar char="○"/>
              <a:defRPr>
                <a:solidFill>
                  <a:srgbClr val="1C304A"/>
                </a:solidFill>
              </a:defRPr>
            </a:lvl8pPr>
            <a:lvl9pPr marL="4114800" lvl="8" indent="-292100" rtl="0">
              <a:spcBef>
                <a:spcPts val="1600"/>
              </a:spcBef>
              <a:spcAft>
                <a:spcPts val="1600"/>
              </a:spcAft>
              <a:buClr>
                <a:srgbClr val="1C304A"/>
              </a:buClr>
              <a:buSzPts val="1000"/>
              <a:buChar char="■"/>
              <a:defRPr>
                <a:solidFill>
                  <a:srgbClr val="1C304A"/>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umn - Light">
  <p:cSld name="TITLE_AND_BODY_2_1_1_1_1_1">
    <p:bg>
      <p:bgPr>
        <a:solidFill>
          <a:srgbClr val="FFFFFF"/>
        </a:solid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4" name="Google Shape;54;p13"/>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5" name="Google Shape;55;p13"/>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6" name="Google Shape;56;p13"/>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 Light">
  <p:cSld name="TITLE_AND_TWO_COLUMNS_1">
    <p:spTree>
      <p:nvGrpSpPr>
        <p:cNvPr id="1" name="Shape 57"/>
        <p:cNvGrpSpPr/>
        <p:nvPr/>
      </p:nvGrpSpPr>
      <p:grpSpPr>
        <a:xfrm>
          <a:off x="0" y="0"/>
          <a:ext cx="0" cy="0"/>
          <a:chOff x="0" y="0"/>
          <a:chExt cx="0" cy="0"/>
        </a:xfrm>
      </p:grpSpPr>
      <p:sp>
        <p:nvSpPr>
          <p:cNvPr id="58" name="Google Shape;58;p14"/>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9" name="Google Shape;59;p14"/>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1" name="Google Shape;61;p14"/>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2" name="Google Shape;62;p1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63" name="Google Shape;63;p14"/>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 name="Google Shape;64;p14"/>
          <p:cNvSpPr/>
          <p:nvPr/>
        </p:nvSpPr>
        <p:spPr>
          <a:xfrm>
            <a:off x="81552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5" name="Google Shape;65;p14"/>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66" name="Google Shape;66;p14"/>
          <p:cNvSpPr/>
          <p:nvPr/>
        </p:nvSpPr>
        <p:spPr>
          <a:xfrm>
            <a:off x="3375583"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7" name="Google Shape;67;p14"/>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68" name="Google Shape;68;p14"/>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9" name="Google Shape;69;p14"/>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 Icons - Light">
  <p:cSld name="TITLE_AND_TWO_COLUMNS_1_2">
    <p:bg>
      <p:bgPr>
        <a:solidFill>
          <a:srgbClr val="FFFFFF"/>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2" name="Google Shape;72;p15"/>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3" name="Google Shape;73;p15"/>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4" name="Google Shape;74;p15"/>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5" name="Google Shape;75;p15"/>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6" name="Google Shape;76;p15"/>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7" name="Google Shape;77;p15"/>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8" name="Google Shape;78;p15"/>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9" name="Google Shape;79;p1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2" name="Google Shape;82;p16"/>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3" name="Google Shape;83;p16"/>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4" name="Google Shape;84;p16"/>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5" name="Google Shape;85;p16"/>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6" name="Google Shape;86;p16"/>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7" name="Google Shape;87;p16"/>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8" name="Google Shape;88;p16"/>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9" name="Google Shape;89;p1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rdered List - Light">
  <p:cSld name="TITLE_AND_TWO_COLUMNS_1_2_1_1">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1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93" name="Google Shape;93;p17"/>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4" name="Google Shape;94;p17"/>
          <p:cNvSpPr/>
          <p:nvPr/>
        </p:nvSpPr>
        <p:spPr>
          <a:xfrm>
            <a:off x="8291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95" name="Google Shape;95;p17"/>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96" name="Google Shape;96;p17"/>
          <p:cNvSpPr/>
          <p:nvPr/>
        </p:nvSpPr>
        <p:spPr>
          <a:xfrm>
            <a:off x="23593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97" name="Google Shape;97;p17"/>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98" name="Google Shape;98;p17"/>
          <p:cNvSpPr/>
          <p:nvPr/>
        </p:nvSpPr>
        <p:spPr>
          <a:xfrm>
            <a:off x="38895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99" name="Google Shape;99;p17"/>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0" name="Google Shape;100;p17"/>
          <p:cNvSpPr/>
          <p:nvPr/>
        </p:nvSpPr>
        <p:spPr>
          <a:xfrm>
            <a:off x="54197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101" name="Google Shape;101;p17"/>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02" name="Google Shape;102;p17"/>
          <p:cNvSpPr/>
          <p:nvPr/>
        </p:nvSpPr>
        <p:spPr>
          <a:xfrm>
            <a:off x="69499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103" name="Google Shape;103;p17"/>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 Light">
  <p:cSld name="CUSTOM">
    <p:spTree>
      <p:nvGrpSpPr>
        <p:cNvPr id="1" name="Shape 104"/>
        <p:cNvGrpSpPr/>
        <p:nvPr/>
      </p:nvGrpSpPr>
      <p:grpSpPr>
        <a:xfrm>
          <a:off x="0" y="0"/>
          <a:ext cx="0" cy="0"/>
          <a:chOff x="0" y="0"/>
          <a:chExt cx="0" cy="0"/>
        </a:xfrm>
      </p:grpSpPr>
      <p:sp>
        <p:nvSpPr>
          <p:cNvPr id="105" name="Google Shape;105;p18"/>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8"/>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rge Image">
  <p:cSld name="MAIN_POINT">
    <p:bg>
      <p:bgPr>
        <a:solidFill>
          <a:srgbClr val="666666"/>
        </a:solidFill>
        <a:effectLst/>
      </p:bgPr>
    </p:bg>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109" name="Google Shape;109;p19"/>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110" name="Google Shape;110;p19"/>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alf Image - Dark">
  <p:cSld name="SECTION_TITLE_AND_DESCRIPTION_1">
    <p:spTree>
      <p:nvGrpSpPr>
        <p:cNvPr id="1" name="Shape 111"/>
        <p:cNvGrpSpPr/>
        <p:nvPr/>
      </p:nvGrpSpPr>
      <p:grpSpPr>
        <a:xfrm>
          <a:off x="0" y="0"/>
          <a:ext cx="0" cy="0"/>
          <a:chOff x="0" y="0"/>
          <a:chExt cx="0" cy="0"/>
        </a:xfrm>
      </p:grpSpPr>
      <p:pic>
        <p:nvPicPr>
          <p:cNvPr id="112" name="Google Shape;112;p20"/>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113" name="Google Shape;113;p20"/>
          <p:cNvSpPr/>
          <p:nvPr/>
        </p:nvSpPr>
        <p:spPr>
          <a:xfrm>
            <a:off x="-47100" y="-11850"/>
            <a:ext cx="4619100" cy="5215800"/>
          </a:xfrm>
          <a:prstGeom prst="rect">
            <a:avLst/>
          </a:pr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15" name="Google Shape;115;p20"/>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16" name="Google Shape;116;p20"/>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Ligh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4" name="Google Shape;14;p3"/>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600"/>
              <a:buNone/>
              <a:defRPr>
                <a:solidFill>
                  <a:srgbClr val="1C304A"/>
                </a:solidFill>
              </a:defRPr>
            </a:lvl2pPr>
            <a:lvl3pPr lvl="2" rtl="0">
              <a:lnSpc>
                <a:spcPct val="100000"/>
              </a:lnSpc>
              <a:spcBef>
                <a:spcPts val="0"/>
              </a:spcBef>
              <a:spcAft>
                <a:spcPts val="0"/>
              </a:spcAft>
              <a:buClr>
                <a:srgbClr val="1C304A"/>
              </a:buClr>
              <a:buSzPts val="1600"/>
              <a:buNone/>
              <a:defRPr>
                <a:solidFill>
                  <a:srgbClr val="1C304A"/>
                </a:solidFill>
              </a:defRPr>
            </a:lvl3pPr>
            <a:lvl4pPr lvl="3" rtl="0">
              <a:lnSpc>
                <a:spcPct val="100000"/>
              </a:lnSpc>
              <a:spcBef>
                <a:spcPts val="0"/>
              </a:spcBef>
              <a:spcAft>
                <a:spcPts val="0"/>
              </a:spcAft>
              <a:buClr>
                <a:srgbClr val="1C304A"/>
              </a:buClr>
              <a:buSzPts val="1400"/>
              <a:buNone/>
              <a:defRPr>
                <a:solidFill>
                  <a:srgbClr val="1C304A"/>
                </a:solidFill>
              </a:defRPr>
            </a:lvl4pPr>
            <a:lvl5pPr lvl="4" rtl="0">
              <a:lnSpc>
                <a:spcPct val="100000"/>
              </a:lnSpc>
              <a:spcBef>
                <a:spcPts val="0"/>
              </a:spcBef>
              <a:spcAft>
                <a:spcPts val="0"/>
              </a:spcAft>
              <a:buClr>
                <a:srgbClr val="1C304A"/>
              </a:buClr>
              <a:buSzPts val="1200"/>
              <a:buNone/>
              <a:defRPr>
                <a:solidFill>
                  <a:srgbClr val="1C304A"/>
                </a:solidFill>
              </a:defRPr>
            </a:lvl5pPr>
            <a:lvl6pPr lvl="5" rtl="0">
              <a:lnSpc>
                <a:spcPct val="100000"/>
              </a:lnSpc>
              <a:spcBef>
                <a:spcPts val="0"/>
              </a:spcBef>
              <a:spcAft>
                <a:spcPts val="0"/>
              </a:spcAft>
              <a:buClr>
                <a:srgbClr val="1C304A"/>
              </a:buClr>
              <a:buSzPts val="1000"/>
              <a:buNone/>
              <a:defRPr>
                <a:solidFill>
                  <a:srgbClr val="1C304A"/>
                </a:solidFill>
              </a:defRPr>
            </a:lvl6pPr>
            <a:lvl7pPr lvl="6" rtl="0">
              <a:lnSpc>
                <a:spcPct val="100000"/>
              </a:lnSpc>
              <a:spcBef>
                <a:spcPts val="0"/>
              </a:spcBef>
              <a:spcAft>
                <a:spcPts val="0"/>
              </a:spcAft>
              <a:buClr>
                <a:srgbClr val="1C304A"/>
              </a:buClr>
              <a:buSzPts val="1000"/>
              <a:buNone/>
              <a:defRPr>
                <a:solidFill>
                  <a:srgbClr val="1C304A"/>
                </a:solidFill>
              </a:defRPr>
            </a:lvl7pPr>
            <a:lvl8pPr lvl="7" rtl="0">
              <a:lnSpc>
                <a:spcPct val="100000"/>
              </a:lnSpc>
              <a:spcBef>
                <a:spcPts val="0"/>
              </a:spcBef>
              <a:spcAft>
                <a:spcPts val="0"/>
              </a:spcAft>
              <a:buClr>
                <a:srgbClr val="1C304A"/>
              </a:buClr>
              <a:buSzPts val="1000"/>
              <a:buNone/>
              <a:defRPr>
                <a:solidFill>
                  <a:srgbClr val="1C304A"/>
                </a:solidFill>
              </a:defRPr>
            </a:lvl8pPr>
            <a:lvl9pPr lvl="8" rtl="0">
              <a:lnSpc>
                <a:spcPct val="100000"/>
              </a:lnSpc>
              <a:spcBef>
                <a:spcPts val="0"/>
              </a:spcBef>
              <a:spcAft>
                <a:spcPts val="0"/>
              </a:spcAft>
              <a:buClr>
                <a:srgbClr val="1C304A"/>
              </a:buClr>
              <a:buSzPts val="1000"/>
              <a:buNone/>
              <a:defRPr>
                <a:solidFill>
                  <a:srgbClr val="1C304A"/>
                </a:solidFill>
              </a:defRPr>
            </a:lvl9pPr>
          </a:lstStyle>
          <a:p>
            <a:endParaRPr/>
          </a:p>
        </p:txBody>
      </p:sp>
      <p:sp>
        <p:nvSpPr>
          <p:cNvPr id="15" name="Google Shape;15;p3"/>
          <p:cNvSpPr txBox="1">
            <a:spLocks noGrp="1"/>
          </p:cNvSpPr>
          <p:nvPr>
            <p:ph type="subTitle" idx="2"/>
          </p:nvPr>
        </p:nvSpPr>
        <p:spPr>
          <a:xfrm>
            <a:off x="82550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Image - Light">
  <p:cSld name="SECTION_TITLE_AND_DESCRIPTION_1_2">
    <p:spTree>
      <p:nvGrpSpPr>
        <p:cNvPr id="1" name="Shape 117"/>
        <p:cNvGrpSpPr/>
        <p:nvPr/>
      </p:nvGrpSpPr>
      <p:grpSpPr>
        <a:xfrm>
          <a:off x="0" y="0"/>
          <a:ext cx="0" cy="0"/>
          <a:chOff x="0" y="0"/>
          <a:chExt cx="0" cy="0"/>
        </a:xfrm>
      </p:grpSpPr>
      <p:sp>
        <p:nvSpPr>
          <p:cNvPr id="118" name="Google Shape;118;p21"/>
          <p:cNvSpPr/>
          <p:nvPr/>
        </p:nvSpPr>
        <p:spPr>
          <a:xfrm>
            <a:off x="4572000" y="-11850"/>
            <a:ext cx="4619100" cy="521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20" name="Google Shape;120;p21"/>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1" name="Google Shape;121;p21"/>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losing - Thanks - Dark">
  <p:cSld name="SECTION_TITLE_AND_DESCRIPTION_1_1">
    <p:bg>
      <p:bgPr>
        <a:solidFill>
          <a:srgbClr val="202020"/>
        </a:solidFill>
        <a:effectLst/>
      </p:bgPr>
    </p:bg>
    <p:spTree>
      <p:nvGrpSpPr>
        <p:cNvPr id="1" name="Shape 122"/>
        <p:cNvGrpSpPr/>
        <p:nvPr/>
      </p:nvGrpSpPr>
      <p:grpSpPr>
        <a:xfrm>
          <a:off x="0" y="0"/>
          <a:ext cx="0" cy="0"/>
          <a:chOff x="0" y="0"/>
          <a:chExt cx="0" cy="0"/>
        </a:xfrm>
      </p:grpSpPr>
      <p:sp>
        <p:nvSpPr>
          <p:cNvPr id="123" name="Google Shape;123;p22"/>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24" name="Google Shape;124;p22"/>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125"/>
        <p:cNvGrpSpPr/>
        <p:nvPr/>
      </p:nvGrpSpPr>
      <p:grpSpPr>
        <a:xfrm>
          <a:off x="0" y="0"/>
          <a:ext cx="0" cy="0"/>
          <a:chOff x="0" y="0"/>
          <a:chExt cx="0" cy="0"/>
        </a:xfrm>
      </p:grpSpPr>
      <p:sp>
        <p:nvSpPr>
          <p:cNvPr id="126" name="Google Shape;126;p23"/>
          <p:cNvSpPr txBox="1"/>
          <p:nvPr/>
        </p:nvSpPr>
        <p:spPr>
          <a:xfrm>
            <a:off x="712850" y="441800"/>
            <a:ext cx="77049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lang="en" sz="1800" b="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lang="en" sz="1800" b="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sz="1800" b="0">
              <a:solidFill>
                <a:srgbClr val="1C304A"/>
              </a:solidFill>
              <a:latin typeface="Helvetica Neue"/>
              <a:ea typeface="Helvetica Neue"/>
              <a:cs typeface="Helvetica Neue"/>
              <a:sym typeface="Helvetica Neue"/>
            </a:endParaRPr>
          </a:p>
        </p:txBody>
      </p:sp>
      <p:pic>
        <p:nvPicPr>
          <p:cNvPr id="127" name="Google Shape;127;p23" descr="thin-0001_compose_write_pencil_new.png"/>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id="128" name="Google Shape;128;p23" descr="thin-0019_mobile_iphone.png"/>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id="129" name="Google Shape;129;p23" descr="thin-0020_ipad_reading_mobile.png"/>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id="130" name="Google Shape;130;p23" descr="thin-0021_calendar_month_day_planner.png"/>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id="131" name="Google Shape;131;p23" descr="thin-0027_stopwatch_timer_running_time.png"/>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id="132" name="Google Shape;132;p23" descr="thin-0032_flag.png"/>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id="133" name="Google Shape;133;p23" descr="thin-0033_search_find_zoom.png"/>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id="134" name="Google Shape;134;p23" descr="thin-0042_attachment.png"/>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id="135" name="Google Shape;135;p23" descr="thin-0052_settings_gears_preferences_gearbox.png"/>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id="136" name="Google Shape;136;p23" descr="thin-0055_settings_tools_configuration_preferences.png"/>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id="137" name="Google Shape;137;p23" descr="thin-0070_paper_role.png"/>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id="138" name="Google Shape;138;p23" descr="thin-0100_to_do_list_reminder_done.png"/>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id="139" name="Google Shape;139;p23" descr="thin-0128_upload_load_share.png"/>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id="140" name="Google Shape;140;p23" descr="thin-0143_rotate_clockwise.png"/>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id="141" name="Google Shape;141;p23" descr="thin-0153_delete_exit_remove_close.png"/>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id="142" name="Google Shape;142;p23" descr="thin-0154_ok_successful_check.png"/>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id="143" name="Google Shape;143;p23" descr="thin-0207_list_checkbox_todo_done.png"/>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id="144" name="Google Shape;144;p23" descr="thin-0281_chat_message_discussion_bubble_reply_conversation.png"/>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id="145" name="Google Shape;145;p23" descr="thin-0310_support_help_talk_call.png"/>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id="146" name="Google Shape;146;p23" descr="thin-0358_database_raid.png"/>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id="147" name="Google Shape;147;p23" descr="thin-0383_graph_columns_growth_statistics.png"/>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id="148" name="Google Shape;148;p23" descr="thin-0384_graph_columns_drop_statistics.png"/>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id="149" name="Google Shape;149;p23" descr="thin-0550_attention_error_alert_caution.png"/>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id="150" name="Google Shape;150;p23" descr="thin-0661_like_thumb_up_vote.png"/>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id="151" name="Google Shape;151;p23" descr="thin-0662_dislike_thumb_down_vote.png"/>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id="152" name="Google Shape;152;p23" descr="thin-0699_user_profile_avatar_man_male.png"/>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id="153" name="Google Shape;153;p23" descr="thin-0700_user_profile_avatar_woman_female.png"/>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id="154" name="Google Shape;154;p23" descr="thin-0704_users_profile_group_couple_man_woman.png"/>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id="155" name="Google Shape;155;p23" descr="thin-0709_user_profile_avatar_man_male.png"/>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id="156" name="Google Shape;156;p23" descr="thin-0710_business_tie_user_profile_avatar_man_male.png"/>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id="157" name="Google Shape;157;p23" descr="thin-0711_young_boy_user_profile_avatar_man_male.png"/>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id="158" name="Google Shape;158;p23" descr="thin-0712_user_profile_avatar_girl_woman_female.png"/>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159" name="Google Shape;159;p23"/>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id="160" name="Google Shape;160;p23" descr="thin-0766_weather_snow_flake_winter.png"/>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id="161" name="Google Shape;161;p23" descr="thin-0719_group_users_circle.png"/>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id="162" name="Google Shape;162;p23" descr="thin-0632_security_lock.png"/>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id="163" name="Google Shape;163;p23" descr="thin-0540_map_path_navigation_location_treasure_hunt.png"/>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202020"/>
        </a:solidFill>
        <a:effectLst/>
      </p:bgPr>
    </p:bg>
    <p:spTree>
      <p:nvGrpSpPr>
        <p:cNvPr id="1" name="Shape 167"/>
        <p:cNvGrpSpPr/>
        <p:nvPr/>
      </p:nvGrpSpPr>
      <p:grpSpPr>
        <a:xfrm>
          <a:off x="0" y="0"/>
          <a:ext cx="0" cy="0"/>
          <a:chOff x="0" y="0"/>
          <a:chExt cx="0" cy="0"/>
        </a:xfrm>
      </p:grpSpPr>
      <p:sp>
        <p:nvSpPr>
          <p:cNvPr id="168" name="Google Shape;168;p25"/>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CFFF"/>
              </a:buClr>
              <a:buSzPts val="5000"/>
              <a:buNone/>
              <a:defRPr sz="5000" b="1">
                <a:solidFill>
                  <a:srgbClr val="00CFFF"/>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69" name="Google Shape;169;p25"/>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600"/>
              <a:buNone/>
              <a:defRPr>
                <a:solidFill>
                  <a:srgbClr val="206E7C"/>
                </a:solidFill>
              </a:defRPr>
            </a:lvl2pPr>
            <a:lvl3pPr lvl="2" rtl="0">
              <a:lnSpc>
                <a:spcPct val="100000"/>
              </a:lnSpc>
              <a:spcBef>
                <a:spcPts val="0"/>
              </a:spcBef>
              <a:spcAft>
                <a:spcPts val="0"/>
              </a:spcAft>
              <a:buClr>
                <a:srgbClr val="206E7C"/>
              </a:buClr>
              <a:buSzPts val="1600"/>
              <a:buNone/>
              <a:defRPr>
                <a:solidFill>
                  <a:srgbClr val="206E7C"/>
                </a:solidFill>
              </a:defRPr>
            </a:lvl3pPr>
            <a:lvl4pPr lvl="3" rtl="0">
              <a:lnSpc>
                <a:spcPct val="100000"/>
              </a:lnSpc>
              <a:spcBef>
                <a:spcPts val="0"/>
              </a:spcBef>
              <a:spcAft>
                <a:spcPts val="0"/>
              </a:spcAft>
              <a:buClr>
                <a:srgbClr val="206E7C"/>
              </a:buClr>
              <a:buSzPts val="1400"/>
              <a:buNone/>
              <a:defRPr>
                <a:solidFill>
                  <a:srgbClr val="206E7C"/>
                </a:solidFill>
              </a:defRPr>
            </a:lvl4pPr>
            <a:lvl5pPr lvl="4" rtl="0">
              <a:lnSpc>
                <a:spcPct val="100000"/>
              </a:lnSpc>
              <a:spcBef>
                <a:spcPts val="0"/>
              </a:spcBef>
              <a:spcAft>
                <a:spcPts val="0"/>
              </a:spcAft>
              <a:buClr>
                <a:srgbClr val="206E7C"/>
              </a:buClr>
              <a:buSzPts val="1200"/>
              <a:buNone/>
              <a:defRPr>
                <a:solidFill>
                  <a:srgbClr val="206E7C"/>
                </a:solidFill>
              </a:defRPr>
            </a:lvl5pPr>
            <a:lvl6pPr lvl="5" rtl="0">
              <a:lnSpc>
                <a:spcPct val="100000"/>
              </a:lnSpc>
              <a:spcBef>
                <a:spcPts val="0"/>
              </a:spcBef>
              <a:spcAft>
                <a:spcPts val="0"/>
              </a:spcAft>
              <a:buClr>
                <a:srgbClr val="206E7C"/>
              </a:buClr>
              <a:buSzPts val="1000"/>
              <a:buNone/>
              <a:defRPr>
                <a:solidFill>
                  <a:srgbClr val="206E7C"/>
                </a:solidFill>
              </a:defRPr>
            </a:lvl6pPr>
            <a:lvl7pPr lvl="6" rtl="0">
              <a:lnSpc>
                <a:spcPct val="100000"/>
              </a:lnSpc>
              <a:spcBef>
                <a:spcPts val="0"/>
              </a:spcBef>
              <a:spcAft>
                <a:spcPts val="0"/>
              </a:spcAft>
              <a:buClr>
                <a:srgbClr val="206E7C"/>
              </a:buClr>
              <a:buSzPts val="1000"/>
              <a:buNone/>
              <a:defRPr>
                <a:solidFill>
                  <a:srgbClr val="206E7C"/>
                </a:solidFill>
              </a:defRPr>
            </a:lvl7pPr>
            <a:lvl8pPr lvl="7" rtl="0">
              <a:lnSpc>
                <a:spcPct val="100000"/>
              </a:lnSpc>
              <a:spcBef>
                <a:spcPts val="0"/>
              </a:spcBef>
              <a:spcAft>
                <a:spcPts val="0"/>
              </a:spcAft>
              <a:buClr>
                <a:srgbClr val="206E7C"/>
              </a:buClr>
              <a:buSzPts val="1000"/>
              <a:buNone/>
              <a:defRPr>
                <a:solidFill>
                  <a:srgbClr val="206E7C"/>
                </a:solidFill>
              </a:defRPr>
            </a:lvl8pPr>
            <a:lvl9pPr lvl="8" rtl="0">
              <a:lnSpc>
                <a:spcPct val="100000"/>
              </a:lnSpc>
              <a:spcBef>
                <a:spcPts val="0"/>
              </a:spcBef>
              <a:spcAft>
                <a:spcPts val="0"/>
              </a:spcAft>
              <a:buClr>
                <a:srgbClr val="206E7C"/>
              </a:buClr>
              <a:buSzPts val="1000"/>
              <a:buNone/>
              <a:defRPr>
                <a:solidFill>
                  <a:srgbClr val="206E7C"/>
                </a:solidFill>
              </a:defRPr>
            </a:lvl9pPr>
          </a:lstStyle>
          <a:p>
            <a:endParaRPr/>
          </a:p>
        </p:txBody>
      </p:sp>
      <p:sp>
        <p:nvSpPr>
          <p:cNvPr id="170" name="Google Shape;170;p25"/>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Light" type="secHead">
  <p:cSld name="SECTION_HEADER">
    <p:bg>
      <p:bgPr>
        <a:solidFill>
          <a:srgbClr val="FFFFFF"/>
        </a:solidFill>
        <a:effectLst/>
      </p:bgPr>
    </p:bg>
    <p:spTree>
      <p:nvGrpSpPr>
        <p:cNvPr id="1" name="Shape 171"/>
        <p:cNvGrpSpPr/>
        <p:nvPr/>
      </p:nvGrpSpPr>
      <p:grpSpPr>
        <a:xfrm>
          <a:off x="0" y="0"/>
          <a:ext cx="0" cy="0"/>
          <a:chOff x="0" y="0"/>
          <a:chExt cx="0" cy="0"/>
        </a:xfrm>
      </p:grpSpPr>
      <p:sp>
        <p:nvSpPr>
          <p:cNvPr id="172" name="Google Shape;172;p26"/>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5000"/>
              <a:buNone/>
              <a:defRPr sz="5000" b="1">
                <a:solidFill>
                  <a:srgbClr val="1C304A"/>
                </a:solidFill>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73" name="Google Shape;173;p26"/>
          <p:cNvSpPr txBox="1">
            <a:spLocks noGrp="1"/>
          </p:cNvSpPr>
          <p:nvPr>
            <p:ph type="subTitle" idx="1"/>
          </p:nvPr>
        </p:nvSpPr>
        <p:spPr>
          <a:xfrm>
            <a:off x="729681" y="2287534"/>
            <a:ext cx="438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600"/>
              <a:buNone/>
              <a:defRPr>
                <a:solidFill>
                  <a:srgbClr val="1C304A"/>
                </a:solidFill>
              </a:defRPr>
            </a:lvl2pPr>
            <a:lvl3pPr lvl="2" rtl="0">
              <a:lnSpc>
                <a:spcPct val="100000"/>
              </a:lnSpc>
              <a:spcBef>
                <a:spcPts val="0"/>
              </a:spcBef>
              <a:spcAft>
                <a:spcPts val="0"/>
              </a:spcAft>
              <a:buClr>
                <a:srgbClr val="1C304A"/>
              </a:buClr>
              <a:buSzPts val="1600"/>
              <a:buNone/>
              <a:defRPr>
                <a:solidFill>
                  <a:srgbClr val="1C304A"/>
                </a:solidFill>
              </a:defRPr>
            </a:lvl3pPr>
            <a:lvl4pPr lvl="3" rtl="0">
              <a:lnSpc>
                <a:spcPct val="100000"/>
              </a:lnSpc>
              <a:spcBef>
                <a:spcPts val="0"/>
              </a:spcBef>
              <a:spcAft>
                <a:spcPts val="0"/>
              </a:spcAft>
              <a:buClr>
                <a:srgbClr val="1C304A"/>
              </a:buClr>
              <a:buSzPts val="1400"/>
              <a:buNone/>
              <a:defRPr>
                <a:solidFill>
                  <a:srgbClr val="1C304A"/>
                </a:solidFill>
              </a:defRPr>
            </a:lvl4pPr>
            <a:lvl5pPr lvl="4" rtl="0">
              <a:lnSpc>
                <a:spcPct val="100000"/>
              </a:lnSpc>
              <a:spcBef>
                <a:spcPts val="0"/>
              </a:spcBef>
              <a:spcAft>
                <a:spcPts val="0"/>
              </a:spcAft>
              <a:buClr>
                <a:srgbClr val="1C304A"/>
              </a:buClr>
              <a:buSzPts val="1200"/>
              <a:buNone/>
              <a:defRPr>
                <a:solidFill>
                  <a:srgbClr val="1C304A"/>
                </a:solidFill>
              </a:defRPr>
            </a:lvl5pPr>
            <a:lvl6pPr lvl="5" rtl="0">
              <a:lnSpc>
                <a:spcPct val="100000"/>
              </a:lnSpc>
              <a:spcBef>
                <a:spcPts val="0"/>
              </a:spcBef>
              <a:spcAft>
                <a:spcPts val="0"/>
              </a:spcAft>
              <a:buClr>
                <a:srgbClr val="1C304A"/>
              </a:buClr>
              <a:buSzPts val="1000"/>
              <a:buNone/>
              <a:defRPr>
                <a:solidFill>
                  <a:srgbClr val="1C304A"/>
                </a:solidFill>
              </a:defRPr>
            </a:lvl6pPr>
            <a:lvl7pPr lvl="6" rtl="0">
              <a:lnSpc>
                <a:spcPct val="100000"/>
              </a:lnSpc>
              <a:spcBef>
                <a:spcPts val="0"/>
              </a:spcBef>
              <a:spcAft>
                <a:spcPts val="0"/>
              </a:spcAft>
              <a:buClr>
                <a:srgbClr val="1C304A"/>
              </a:buClr>
              <a:buSzPts val="1000"/>
              <a:buNone/>
              <a:defRPr>
                <a:solidFill>
                  <a:srgbClr val="1C304A"/>
                </a:solidFill>
              </a:defRPr>
            </a:lvl7pPr>
            <a:lvl8pPr lvl="7" rtl="0">
              <a:lnSpc>
                <a:spcPct val="100000"/>
              </a:lnSpc>
              <a:spcBef>
                <a:spcPts val="0"/>
              </a:spcBef>
              <a:spcAft>
                <a:spcPts val="0"/>
              </a:spcAft>
              <a:buClr>
                <a:srgbClr val="1C304A"/>
              </a:buClr>
              <a:buSzPts val="1000"/>
              <a:buNone/>
              <a:defRPr>
                <a:solidFill>
                  <a:srgbClr val="1C304A"/>
                </a:solidFill>
              </a:defRPr>
            </a:lvl8pPr>
            <a:lvl9pPr lvl="8" rtl="0">
              <a:lnSpc>
                <a:spcPct val="100000"/>
              </a:lnSpc>
              <a:spcBef>
                <a:spcPts val="0"/>
              </a:spcBef>
              <a:spcAft>
                <a:spcPts val="0"/>
              </a:spcAft>
              <a:buClr>
                <a:srgbClr val="1C304A"/>
              </a:buClr>
              <a:buSzPts val="1000"/>
              <a:buNone/>
              <a:defRPr>
                <a:solidFill>
                  <a:srgbClr val="1C304A"/>
                </a:solidFill>
              </a:defRPr>
            </a:lvl9pPr>
          </a:lstStyle>
          <a:p>
            <a:endParaRPr/>
          </a:p>
        </p:txBody>
      </p:sp>
      <p:sp>
        <p:nvSpPr>
          <p:cNvPr id="174" name="Google Shape;174;p26"/>
          <p:cNvSpPr txBox="1">
            <a:spLocks noGrp="1"/>
          </p:cNvSpPr>
          <p:nvPr>
            <p:ph type="subTitle" idx="2"/>
          </p:nvPr>
        </p:nvSpPr>
        <p:spPr>
          <a:xfrm>
            <a:off x="825500" y="4444055"/>
            <a:ext cx="2736000" cy="26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 Bright" type="tx">
  <p:cSld name="TITLE_AND_BODY">
    <p:bg>
      <p:bgPr>
        <a:solidFill>
          <a:srgbClr val="00CFFF"/>
        </a:soli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77" name="Google Shape;177;p27"/>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202020"/>
        </a:solidFill>
        <a:effectLst/>
      </p:bgPr>
    </p:bg>
    <p:spTree>
      <p:nvGrpSpPr>
        <p:cNvPr id="1" name="Shape 178"/>
        <p:cNvGrpSpPr/>
        <p:nvPr/>
      </p:nvGrpSpPr>
      <p:grpSpPr>
        <a:xfrm>
          <a:off x="0" y="0"/>
          <a:ext cx="0" cy="0"/>
          <a:chOff x="0" y="0"/>
          <a:chExt cx="0" cy="0"/>
        </a:xfrm>
      </p:grpSpPr>
      <p:sp>
        <p:nvSpPr>
          <p:cNvPr id="179" name="Google Shape;179;p28"/>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0" name="Google Shape;180;p28"/>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ider - Light">
  <p:cSld name="TITLE_AND_BODY_2_1">
    <p:bg>
      <p:bgPr>
        <a:solidFill>
          <a:srgbClr val="FFFFFF"/>
        </a:solidFill>
        <a:effectLst/>
      </p:bgPr>
    </p:bg>
    <p:spTree>
      <p:nvGrpSpPr>
        <p:cNvPr id="1" name="Shape 181"/>
        <p:cNvGrpSpPr/>
        <p:nvPr/>
      </p:nvGrpSpPr>
      <p:grpSpPr>
        <a:xfrm>
          <a:off x="0" y="0"/>
          <a:ext cx="0" cy="0"/>
          <a:chOff x="0" y="0"/>
          <a:chExt cx="0" cy="0"/>
        </a:xfrm>
      </p:grpSpPr>
      <p:sp>
        <p:nvSpPr>
          <p:cNvPr id="182" name="Google Shape;182;p2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3" name="Google Shape;183;p29"/>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g Point - Bright">
  <p:cSld name="TITLE_AND_BODY_2_1_1">
    <p:bg>
      <p:bgPr>
        <a:solidFill>
          <a:srgbClr val="00CFFF"/>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g Point - Light">
  <p:cSld name="TITLE_AND_BODY_2_1_1_1">
    <p:bg>
      <p:bgPr>
        <a:solidFill>
          <a:srgbClr val="FFFFFF"/>
        </a:soli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Bright" type="tx">
  <p:cSld name="TITLE_AND_BODY">
    <p:bg>
      <p:bgPr>
        <a:solidFill>
          <a:srgbClr val="00CFFF"/>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8" name="Google Shape;18;p4"/>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 Column - Dark">
  <p:cSld name="TITLE_AND_BODY_2_1_1_1_1">
    <p:bg>
      <p:bgPr>
        <a:solidFill>
          <a:srgbClr val="202020"/>
        </a:solidFill>
        <a:effectLst/>
      </p:bgPr>
    </p:bg>
    <p:spTree>
      <p:nvGrpSpPr>
        <p:cNvPr id="1" name="Shape 188"/>
        <p:cNvGrpSpPr/>
        <p:nvPr/>
      </p:nvGrpSpPr>
      <p:grpSpPr>
        <a:xfrm>
          <a:off x="0" y="0"/>
          <a:ext cx="0" cy="0"/>
          <a:chOff x="0" y="0"/>
          <a:chExt cx="0" cy="0"/>
        </a:xfrm>
      </p:grpSpPr>
      <p:sp>
        <p:nvSpPr>
          <p:cNvPr id="189" name="Google Shape;189;p3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0" name="Google Shape;190;p32"/>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FFFFFF"/>
              </a:buClr>
              <a:buSzPts val="20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30200" rtl="0">
              <a:spcBef>
                <a:spcPts val="1600"/>
              </a:spcBef>
              <a:spcAft>
                <a:spcPts val="0"/>
              </a:spcAft>
              <a:buClr>
                <a:srgbClr val="FFFFFF"/>
              </a:buClr>
              <a:buSzPts val="16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a:solidFill>
                  <a:srgbClr val="FFFFFF"/>
                </a:solidFill>
              </a:defRPr>
            </a:lvl6pPr>
            <a:lvl7pPr marL="3200400" lvl="6" indent="-292100" rtl="0">
              <a:spcBef>
                <a:spcPts val="1600"/>
              </a:spcBef>
              <a:spcAft>
                <a:spcPts val="0"/>
              </a:spcAft>
              <a:buClr>
                <a:srgbClr val="FFFFFF"/>
              </a:buClr>
              <a:buSzPts val="1000"/>
              <a:buChar char="●"/>
              <a:defRPr>
                <a:solidFill>
                  <a:srgbClr val="FFFFFF"/>
                </a:solidFill>
              </a:defRPr>
            </a:lvl7pPr>
            <a:lvl8pPr marL="3657600" lvl="7" indent="-292100" rtl="0">
              <a:spcBef>
                <a:spcPts val="1600"/>
              </a:spcBef>
              <a:spcAft>
                <a:spcPts val="0"/>
              </a:spcAft>
              <a:buClr>
                <a:srgbClr val="FFFFFF"/>
              </a:buClr>
              <a:buSzPts val="1000"/>
              <a:buChar char="○"/>
              <a:defRPr>
                <a:solidFill>
                  <a:srgbClr val="FFFFFF"/>
                </a:solidFill>
              </a:defRPr>
            </a:lvl8pPr>
            <a:lvl9pPr marL="4114800" lvl="8" indent="-292100" rtl="0">
              <a:spcBef>
                <a:spcPts val="1600"/>
              </a:spcBef>
              <a:spcAft>
                <a:spcPts val="1600"/>
              </a:spcAft>
              <a:buClr>
                <a:srgbClr val="FFFFFF"/>
              </a:buClr>
              <a:buSzPts val="1000"/>
              <a:buChar char="■"/>
              <a:defRPr>
                <a:solidFill>
                  <a:srgbClr val="FFFFFF"/>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Column - Dark">
  <p:cSld name="TITLE_AND_BODY_2_1_1_1_1_3">
    <p:bg>
      <p:bgPr>
        <a:solidFill>
          <a:srgbClr val="202020"/>
        </a:solidFill>
        <a:effectLst/>
      </p:bgPr>
    </p:bg>
    <p:spTree>
      <p:nvGrpSpPr>
        <p:cNvPr id="1" name="Shape 191"/>
        <p:cNvGrpSpPr/>
        <p:nvPr/>
      </p:nvGrpSpPr>
      <p:grpSpPr>
        <a:xfrm>
          <a:off x="0" y="0"/>
          <a:ext cx="0" cy="0"/>
          <a:chOff x="0" y="0"/>
          <a:chExt cx="0" cy="0"/>
        </a:xfrm>
      </p:grpSpPr>
      <p:sp>
        <p:nvSpPr>
          <p:cNvPr id="192" name="Google Shape;192;p33"/>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3" name="Google Shape;193;p33"/>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94" name="Google Shape;194;p33"/>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95" name="Google Shape;195;p33"/>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Column - Dark">
  <p:cSld name="TITLE_AND_BODY_2_1_1_1_1_3_1">
    <p:bg>
      <p:bgPr>
        <a:solidFill>
          <a:srgbClr val="202020"/>
        </a:solidFill>
        <a:effectLst/>
      </p:bgPr>
    </p:bg>
    <p:spTree>
      <p:nvGrpSpPr>
        <p:cNvPr id="1" name="Shape 196"/>
        <p:cNvGrpSpPr/>
        <p:nvPr/>
      </p:nvGrpSpPr>
      <p:grpSpPr>
        <a:xfrm>
          <a:off x="0" y="0"/>
          <a:ext cx="0" cy="0"/>
          <a:chOff x="0" y="0"/>
          <a:chExt cx="0" cy="0"/>
        </a:xfrm>
      </p:grpSpPr>
      <p:sp>
        <p:nvSpPr>
          <p:cNvPr id="197" name="Google Shape;197;p3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98" name="Google Shape;198;p34"/>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9" name="Google Shape;199;p34"/>
          <p:cNvSpPr txBox="1">
            <a:spLocks noGrp="1"/>
          </p:cNvSpPr>
          <p:nvPr>
            <p:ph type="body" idx="2"/>
          </p:nvPr>
        </p:nvSpPr>
        <p:spPr>
          <a:xfrm>
            <a:off x="737118"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0" name="Google Shape;200;p34"/>
          <p:cNvSpPr txBox="1">
            <a:spLocks noGrp="1"/>
          </p:cNvSpPr>
          <p:nvPr>
            <p:ph type="body" idx="3"/>
          </p:nvPr>
        </p:nvSpPr>
        <p:spPr>
          <a:xfrm>
            <a:off x="3323393"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1" name="Google Shape;201;p34"/>
          <p:cNvSpPr txBox="1">
            <a:spLocks noGrp="1"/>
          </p:cNvSpPr>
          <p:nvPr>
            <p:ph type="body" idx="4"/>
          </p:nvPr>
        </p:nvSpPr>
        <p:spPr>
          <a:xfrm>
            <a:off x="5909667" y="2495159"/>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2" name="Google Shape;202;p34"/>
          <p:cNvSpPr/>
          <p:nvPr/>
        </p:nvSpPr>
        <p:spPr>
          <a:xfrm>
            <a:off x="81552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3" name="Google Shape;203;p34"/>
          <p:cNvSpPr txBox="1"/>
          <p:nvPr/>
        </p:nvSpPr>
        <p:spPr>
          <a:xfrm>
            <a:off x="81157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1</a:t>
            </a:r>
            <a:endParaRPr sz="1800">
              <a:solidFill>
                <a:srgbClr val="1C304A"/>
              </a:solidFill>
            </a:endParaRPr>
          </a:p>
        </p:txBody>
      </p:sp>
      <p:sp>
        <p:nvSpPr>
          <p:cNvPr id="204" name="Google Shape;204;p34"/>
          <p:cNvSpPr/>
          <p:nvPr/>
        </p:nvSpPr>
        <p:spPr>
          <a:xfrm>
            <a:off x="3375583"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5" name="Google Shape;205;p34"/>
          <p:cNvSpPr txBox="1"/>
          <p:nvPr/>
        </p:nvSpPr>
        <p:spPr>
          <a:xfrm>
            <a:off x="3371633"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2</a:t>
            </a:r>
            <a:endParaRPr sz="1800">
              <a:solidFill>
                <a:srgbClr val="1C304A"/>
              </a:solidFill>
            </a:endParaRPr>
          </a:p>
        </p:txBody>
      </p:sp>
      <p:sp>
        <p:nvSpPr>
          <p:cNvPr id="206" name="Google Shape;206;p34"/>
          <p:cNvSpPr/>
          <p:nvPr/>
        </p:nvSpPr>
        <p:spPr>
          <a:xfrm>
            <a:off x="5993435" y="1865324"/>
            <a:ext cx="467100" cy="4671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07" name="Google Shape;207;p34"/>
          <p:cNvSpPr txBox="1"/>
          <p:nvPr/>
        </p:nvSpPr>
        <p:spPr>
          <a:xfrm>
            <a:off x="5989485" y="1876000"/>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 Column - Light">
  <p:cSld name="TITLE_AND_BODY_2_1_1_1_1_2">
    <p:bg>
      <p:bgPr>
        <a:solidFill>
          <a:srgbClr val="FFFFFF"/>
        </a:solidFill>
        <a:effectLst/>
      </p:bgPr>
    </p:bg>
    <p:spTree>
      <p:nvGrpSpPr>
        <p:cNvPr id="1" name="Shape 208"/>
        <p:cNvGrpSpPr/>
        <p:nvPr/>
      </p:nvGrpSpPr>
      <p:grpSpPr>
        <a:xfrm>
          <a:off x="0" y="0"/>
          <a:ext cx="0" cy="0"/>
          <a:chOff x="0" y="0"/>
          <a:chExt cx="0" cy="0"/>
        </a:xfrm>
      </p:grpSpPr>
      <p:sp>
        <p:nvSpPr>
          <p:cNvPr id="209" name="Google Shape;209;p3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10" name="Google Shape;210;p35"/>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1C304A"/>
              </a:buClr>
              <a:buSzPts val="2000"/>
              <a:buChar char="●"/>
              <a:defRPr>
                <a:solidFill>
                  <a:srgbClr val="1C304A"/>
                </a:solidFill>
              </a:defRPr>
            </a:lvl1pPr>
            <a:lvl2pPr marL="914400" lvl="1" indent="-330200" rtl="0">
              <a:spcBef>
                <a:spcPts val="1600"/>
              </a:spcBef>
              <a:spcAft>
                <a:spcPts val="0"/>
              </a:spcAft>
              <a:buClr>
                <a:srgbClr val="1C304A"/>
              </a:buClr>
              <a:buSzPts val="1600"/>
              <a:buChar char="○"/>
              <a:defRPr>
                <a:solidFill>
                  <a:srgbClr val="1C304A"/>
                </a:solidFill>
              </a:defRPr>
            </a:lvl2pPr>
            <a:lvl3pPr marL="1371600" lvl="2" indent="-330200" rtl="0">
              <a:spcBef>
                <a:spcPts val="1600"/>
              </a:spcBef>
              <a:spcAft>
                <a:spcPts val="0"/>
              </a:spcAft>
              <a:buClr>
                <a:srgbClr val="1C304A"/>
              </a:buClr>
              <a:buSzPts val="1600"/>
              <a:buChar char="■"/>
              <a:defRPr>
                <a:solidFill>
                  <a:srgbClr val="1C304A"/>
                </a:solidFill>
              </a:defRPr>
            </a:lvl3pPr>
            <a:lvl4pPr marL="1828800" lvl="3" indent="-317500" rtl="0">
              <a:spcBef>
                <a:spcPts val="1600"/>
              </a:spcBef>
              <a:spcAft>
                <a:spcPts val="0"/>
              </a:spcAft>
              <a:buClr>
                <a:srgbClr val="1C304A"/>
              </a:buClr>
              <a:buSzPts val="1400"/>
              <a:buChar char="●"/>
              <a:defRPr>
                <a:solidFill>
                  <a:srgbClr val="1C304A"/>
                </a:solidFill>
              </a:defRPr>
            </a:lvl4pPr>
            <a:lvl5pPr marL="2286000" lvl="4" indent="-304800" rtl="0">
              <a:spcBef>
                <a:spcPts val="1600"/>
              </a:spcBef>
              <a:spcAft>
                <a:spcPts val="0"/>
              </a:spcAft>
              <a:buClr>
                <a:srgbClr val="1C304A"/>
              </a:buClr>
              <a:buSzPts val="1200"/>
              <a:buChar char="○"/>
              <a:defRPr>
                <a:solidFill>
                  <a:srgbClr val="1C304A"/>
                </a:solidFill>
              </a:defRPr>
            </a:lvl5pPr>
            <a:lvl6pPr marL="2743200" lvl="5" indent="-292100" rtl="0">
              <a:spcBef>
                <a:spcPts val="1600"/>
              </a:spcBef>
              <a:spcAft>
                <a:spcPts val="0"/>
              </a:spcAft>
              <a:buClr>
                <a:srgbClr val="1C304A"/>
              </a:buClr>
              <a:buSzPts val="1000"/>
              <a:buChar char="■"/>
              <a:defRPr>
                <a:solidFill>
                  <a:srgbClr val="1C304A"/>
                </a:solidFill>
              </a:defRPr>
            </a:lvl6pPr>
            <a:lvl7pPr marL="3200400" lvl="6" indent="-292100" rtl="0">
              <a:spcBef>
                <a:spcPts val="1600"/>
              </a:spcBef>
              <a:spcAft>
                <a:spcPts val="0"/>
              </a:spcAft>
              <a:buClr>
                <a:srgbClr val="1C304A"/>
              </a:buClr>
              <a:buSzPts val="1000"/>
              <a:buChar char="●"/>
              <a:defRPr>
                <a:solidFill>
                  <a:srgbClr val="1C304A"/>
                </a:solidFill>
              </a:defRPr>
            </a:lvl7pPr>
            <a:lvl8pPr marL="3657600" lvl="7" indent="-292100" rtl="0">
              <a:spcBef>
                <a:spcPts val="1600"/>
              </a:spcBef>
              <a:spcAft>
                <a:spcPts val="0"/>
              </a:spcAft>
              <a:buClr>
                <a:srgbClr val="1C304A"/>
              </a:buClr>
              <a:buSzPts val="1000"/>
              <a:buChar char="○"/>
              <a:defRPr>
                <a:solidFill>
                  <a:srgbClr val="1C304A"/>
                </a:solidFill>
              </a:defRPr>
            </a:lvl8pPr>
            <a:lvl9pPr marL="4114800" lvl="8" indent="-292100" rtl="0">
              <a:spcBef>
                <a:spcPts val="1600"/>
              </a:spcBef>
              <a:spcAft>
                <a:spcPts val="1600"/>
              </a:spcAft>
              <a:buClr>
                <a:srgbClr val="1C304A"/>
              </a:buClr>
              <a:buSzPts val="1000"/>
              <a:buChar char="■"/>
              <a:defRPr>
                <a:solidFill>
                  <a:srgbClr val="1C304A"/>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 Column - Light">
  <p:cSld name="TITLE_AND_BODY_2_1_1_1_1_1">
    <p:bg>
      <p:bgPr>
        <a:solidFill>
          <a:srgbClr val="FFFFFF"/>
        </a:solidFill>
        <a:effectLst/>
      </p:bgPr>
    </p:bg>
    <p:spTree>
      <p:nvGrpSpPr>
        <p:cNvPr id="1" name="Shape 211"/>
        <p:cNvGrpSpPr/>
        <p:nvPr/>
      </p:nvGrpSpPr>
      <p:grpSpPr>
        <a:xfrm>
          <a:off x="0" y="0"/>
          <a:ext cx="0" cy="0"/>
          <a:chOff x="0" y="0"/>
          <a:chExt cx="0" cy="0"/>
        </a:xfrm>
      </p:grpSpPr>
      <p:sp>
        <p:nvSpPr>
          <p:cNvPr id="212" name="Google Shape;212;p36"/>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13" name="Google Shape;213;p36"/>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14" name="Google Shape;214;p36"/>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15" name="Google Shape;215;p36"/>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 - Light">
  <p:cSld name="TITLE_AND_TWO_COLUMNS_1">
    <p:spTree>
      <p:nvGrpSpPr>
        <p:cNvPr id="1" name="Shape 216"/>
        <p:cNvGrpSpPr/>
        <p:nvPr/>
      </p:nvGrpSpPr>
      <p:grpSpPr>
        <a:xfrm>
          <a:off x="0" y="0"/>
          <a:ext cx="0" cy="0"/>
          <a:chOff x="0" y="0"/>
          <a:chExt cx="0" cy="0"/>
        </a:xfrm>
      </p:grpSpPr>
      <p:sp>
        <p:nvSpPr>
          <p:cNvPr id="217" name="Google Shape;217;p37"/>
          <p:cNvSpPr txBox="1">
            <a:spLocks noGrp="1"/>
          </p:cNvSpPr>
          <p:nvPr>
            <p:ph type="body" idx="1"/>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8" name="Google Shape;218;p37"/>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txBox="1">
            <a:spLocks noGrp="1"/>
          </p:cNvSpPr>
          <p:nvPr>
            <p:ph type="body" idx="2"/>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0" name="Google Shape;220;p37"/>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1" name="Google Shape;221;p3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22" name="Google Shape;222;p37"/>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23" name="Google Shape;223;p37"/>
          <p:cNvSpPr/>
          <p:nvPr/>
        </p:nvSpPr>
        <p:spPr>
          <a:xfrm>
            <a:off x="81552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4" name="Google Shape;224;p37"/>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Helvetica Neue"/>
                <a:ea typeface="Helvetica Neue"/>
                <a:cs typeface="Helvetica Neue"/>
                <a:sym typeface="Helvetica Neue"/>
              </a:rPr>
              <a:t>1</a:t>
            </a:r>
            <a:endParaRPr sz="1800"/>
          </a:p>
        </p:txBody>
      </p:sp>
      <p:sp>
        <p:nvSpPr>
          <p:cNvPr id="225" name="Google Shape;225;p37"/>
          <p:cNvSpPr/>
          <p:nvPr/>
        </p:nvSpPr>
        <p:spPr>
          <a:xfrm>
            <a:off x="3375583"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6" name="Google Shape;226;p37"/>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2</a:t>
            </a:r>
            <a:endParaRPr sz="1800"/>
          </a:p>
        </p:txBody>
      </p:sp>
      <p:sp>
        <p:nvSpPr>
          <p:cNvPr id="227" name="Google Shape;227;p37"/>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28" name="Google Shape;228;p37"/>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 Column Icons - Light">
  <p:cSld name="TITLE_AND_TWO_COLUMNS_1_2">
    <p:bg>
      <p:bgPr>
        <a:solidFill>
          <a:srgbClr val="FFFFFF"/>
        </a:solidFill>
        <a:effectLst/>
      </p:bgPr>
    </p:bg>
    <p:spTree>
      <p:nvGrpSpPr>
        <p:cNvPr id="1" name="Shape 229"/>
        <p:cNvGrpSpPr/>
        <p:nvPr/>
      </p:nvGrpSpPr>
      <p:grpSpPr>
        <a:xfrm>
          <a:off x="0" y="0"/>
          <a:ext cx="0" cy="0"/>
          <a:chOff x="0" y="0"/>
          <a:chExt cx="0" cy="0"/>
        </a:xfrm>
      </p:grpSpPr>
      <p:sp>
        <p:nvSpPr>
          <p:cNvPr id="230" name="Google Shape;230;p38"/>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1" name="Google Shape;231;p38"/>
          <p:cNvSpPr/>
          <p:nvPr/>
        </p:nvSpPr>
        <p:spPr>
          <a:xfrm>
            <a:off x="815525"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2" name="Google Shape;232;p38"/>
          <p:cNvSpPr/>
          <p:nvPr/>
        </p:nvSpPr>
        <p:spPr>
          <a:xfrm>
            <a:off x="4349050" y="1804118"/>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3" name="Google Shape;233;p38"/>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4" name="Google Shape;234;p38"/>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5" name="Google Shape;235;p38"/>
          <p:cNvSpPr/>
          <p:nvPr/>
        </p:nvSpPr>
        <p:spPr>
          <a:xfrm>
            <a:off x="815525"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6" name="Google Shape;236;p38"/>
          <p:cNvSpPr/>
          <p:nvPr/>
        </p:nvSpPr>
        <p:spPr>
          <a:xfrm>
            <a:off x="4349050" y="3427125"/>
            <a:ext cx="611400" cy="611400"/>
          </a:xfrm>
          <a:prstGeom prst="ellipse">
            <a:avLst/>
          </a:pr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37" name="Google Shape;237;p38"/>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38" name="Google Shape;238;p3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right - 2 column icons">
  <p:cSld name="TITLE_AND_TWO_COLUMNS_1_2_1">
    <p:bg>
      <p:bgPr>
        <a:solidFill>
          <a:srgbClr val="00CFFF"/>
        </a:solidFill>
        <a:effectLst/>
      </p:bgPr>
    </p:bg>
    <p:spTree>
      <p:nvGrpSpPr>
        <p:cNvPr id="1" name="Shape 239"/>
        <p:cNvGrpSpPr/>
        <p:nvPr/>
      </p:nvGrpSpPr>
      <p:grpSpPr>
        <a:xfrm>
          <a:off x="0" y="0"/>
          <a:ext cx="0" cy="0"/>
          <a:chOff x="0" y="0"/>
          <a:chExt cx="0" cy="0"/>
        </a:xfrm>
      </p:grpSpPr>
      <p:sp>
        <p:nvSpPr>
          <p:cNvPr id="240" name="Google Shape;240;p39"/>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1" name="Google Shape;241;p39"/>
          <p:cNvSpPr/>
          <p:nvPr/>
        </p:nvSpPr>
        <p:spPr>
          <a:xfrm>
            <a:off x="815525"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2" name="Google Shape;242;p39"/>
          <p:cNvSpPr/>
          <p:nvPr/>
        </p:nvSpPr>
        <p:spPr>
          <a:xfrm>
            <a:off x="4349050" y="1804118"/>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3" name="Google Shape;243;p39"/>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4" name="Google Shape;244;p39"/>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5" name="Google Shape;245;p39"/>
          <p:cNvSpPr/>
          <p:nvPr/>
        </p:nvSpPr>
        <p:spPr>
          <a:xfrm>
            <a:off x="815525"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6" name="Google Shape;246;p39"/>
          <p:cNvSpPr/>
          <p:nvPr/>
        </p:nvSpPr>
        <p:spPr>
          <a:xfrm>
            <a:off x="4349050" y="3427125"/>
            <a:ext cx="611400" cy="611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7" name="Google Shape;247;p39"/>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8" name="Google Shape;248;p3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304A"/>
              </a:buClr>
              <a:buSzPts val="2600"/>
              <a:buNone/>
              <a:defRPr sz="2600" b="1">
                <a:solidFill>
                  <a:srgbClr val="1C304A"/>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rdered List - Light">
  <p:cSld name="TITLE_AND_TWO_COLUMNS_1_2_1_1">
    <p:bg>
      <p:bgPr>
        <a:solidFill>
          <a:srgbClr val="FFFFFF"/>
        </a:solidFill>
        <a:effectLst/>
      </p:bgPr>
    </p:bg>
    <p:spTree>
      <p:nvGrpSpPr>
        <p:cNvPr id="1" name="Shape 249"/>
        <p:cNvGrpSpPr/>
        <p:nvPr/>
      </p:nvGrpSpPr>
      <p:grpSpPr>
        <a:xfrm>
          <a:off x="0" y="0"/>
          <a:ext cx="0" cy="0"/>
          <a:chOff x="0" y="0"/>
          <a:chExt cx="0" cy="0"/>
        </a:xfrm>
      </p:grpSpPr>
      <p:sp>
        <p:nvSpPr>
          <p:cNvPr id="250" name="Google Shape;250;p40"/>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1" name="Google Shape;251;p4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52" name="Google Shape;252;p40"/>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3" name="Google Shape;253;p40"/>
          <p:cNvSpPr/>
          <p:nvPr/>
        </p:nvSpPr>
        <p:spPr>
          <a:xfrm>
            <a:off x="8291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1</a:t>
            </a:r>
            <a:endParaRPr sz="7200" b="1">
              <a:solidFill>
                <a:srgbClr val="00CFFF"/>
              </a:solidFill>
              <a:latin typeface="Helvetica Neue"/>
              <a:ea typeface="Helvetica Neue"/>
              <a:cs typeface="Helvetica Neue"/>
              <a:sym typeface="Helvetica Neue"/>
            </a:endParaRPr>
          </a:p>
        </p:txBody>
      </p:sp>
      <p:sp>
        <p:nvSpPr>
          <p:cNvPr id="254" name="Google Shape;254;p40"/>
          <p:cNvSpPr txBox="1">
            <a:spLocks noGrp="1"/>
          </p:cNvSpPr>
          <p:nvPr>
            <p:ph type="body" idx="2"/>
          </p:nvPr>
        </p:nvSpPr>
        <p:spPr>
          <a:xfrm>
            <a:off x="8735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5" name="Google Shape;255;p40"/>
          <p:cNvSpPr/>
          <p:nvPr/>
        </p:nvSpPr>
        <p:spPr>
          <a:xfrm>
            <a:off x="23593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2</a:t>
            </a:r>
            <a:endParaRPr sz="7200" b="1">
              <a:solidFill>
                <a:srgbClr val="00CFFF"/>
              </a:solidFill>
              <a:latin typeface="Helvetica Neue"/>
              <a:ea typeface="Helvetica Neue"/>
              <a:cs typeface="Helvetica Neue"/>
              <a:sym typeface="Helvetica Neue"/>
            </a:endParaRPr>
          </a:p>
        </p:txBody>
      </p:sp>
      <p:sp>
        <p:nvSpPr>
          <p:cNvPr id="256" name="Google Shape;256;p40"/>
          <p:cNvSpPr txBox="1">
            <a:spLocks noGrp="1"/>
          </p:cNvSpPr>
          <p:nvPr>
            <p:ph type="body" idx="3"/>
          </p:nvPr>
        </p:nvSpPr>
        <p:spPr>
          <a:xfrm>
            <a:off x="24037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7" name="Google Shape;257;p40"/>
          <p:cNvSpPr/>
          <p:nvPr/>
        </p:nvSpPr>
        <p:spPr>
          <a:xfrm>
            <a:off x="38895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3</a:t>
            </a:r>
            <a:endParaRPr sz="7200" b="1">
              <a:solidFill>
                <a:srgbClr val="00CFFF"/>
              </a:solidFill>
              <a:latin typeface="Helvetica Neue"/>
              <a:ea typeface="Helvetica Neue"/>
              <a:cs typeface="Helvetica Neue"/>
              <a:sym typeface="Helvetica Neue"/>
            </a:endParaRPr>
          </a:p>
        </p:txBody>
      </p:sp>
      <p:sp>
        <p:nvSpPr>
          <p:cNvPr id="258" name="Google Shape;258;p40"/>
          <p:cNvSpPr txBox="1">
            <a:spLocks noGrp="1"/>
          </p:cNvSpPr>
          <p:nvPr>
            <p:ph type="body" idx="4"/>
          </p:nvPr>
        </p:nvSpPr>
        <p:spPr>
          <a:xfrm>
            <a:off x="39339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59" name="Google Shape;259;p40"/>
          <p:cNvSpPr/>
          <p:nvPr/>
        </p:nvSpPr>
        <p:spPr>
          <a:xfrm>
            <a:off x="54197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4</a:t>
            </a:r>
            <a:endParaRPr sz="7200" b="1">
              <a:solidFill>
                <a:srgbClr val="00CFFF"/>
              </a:solidFill>
              <a:latin typeface="Helvetica Neue"/>
              <a:ea typeface="Helvetica Neue"/>
              <a:cs typeface="Helvetica Neue"/>
              <a:sym typeface="Helvetica Neue"/>
            </a:endParaRPr>
          </a:p>
        </p:txBody>
      </p:sp>
      <p:sp>
        <p:nvSpPr>
          <p:cNvPr id="260" name="Google Shape;260;p40"/>
          <p:cNvSpPr txBox="1">
            <a:spLocks noGrp="1"/>
          </p:cNvSpPr>
          <p:nvPr>
            <p:ph type="body" idx="5"/>
          </p:nvPr>
        </p:nvSpPr>
        <p:spPr>
          <a:xfrm>
            <a:off x="54641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61" name="Google Shape;261;p40"/>
          <p:cNvSpPr/>
          <p:nvPr/>
        </p:nvSpPr>
        <p:spPr>
          <a:xfrm>
            <a:off x="6949900" y="1789525"/>
            <a:ext cx="1403700" cy="2137500"/>
          </a:xfrm>
          <a:prstGeom prst="rect">
            <a:avLst/>
          </a:prstGeom>
          <a:solidFill>
            <a:srgbClr val="20202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00CFFF"/>
                </a:solidFill>
                <a:latin typeface="Helvetica Neue"/>
                <a:ea typeface="Helvetica Neue"/>
                <a:cs typeface="Helvetica Neue"/>
                <a:sym typeface="Helvetica Neue"/>
              </a:rPr>
              <a:t>5</a:t>
            </a:r>
            <a:endParaRPr sz="7200" b="1">
              <a:solidFill>
                <a:srgbClr val="00CFFF"/>
              </a:solidFill>
              <a:latin typeface="Helvetica Neue"/>
              <a:ea typeface="Helvetica Neue"/>
              <a:cs typeface="Helvetica Neue"/>
              <a:sym typeface="Helvetica Neue"/>
            </a:endParaRPr>
          </a:p>
        </p:txBody>
      </p:sp>
      <p:sp>
        <p:nvSpPr>
          <p:cNvPr id="262" name="Google Shape;262;p40"/>
          <p:cNvSpPr txBox="1">
            <a:spLocks noGrp="1"/>
          </p:cNvSpPr>
          <p:nvPr>
            <p:ph type="body" idx="6"/>
          </p:nvPr>
        </p:nvSpPr>
        <p:spPr>
          <a:xfrm>
            <a:off x="6994313" y="3007750"/>
            <a:ext cx="1278900" cy="82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b="1">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 - Light">
  <p:cSld name="CUSTOM">
    <p:spTree>
      <p:nvGrpSpPr>
        <p:cNvPr id="1" name="Shape 263"/>
        <p:cNvGrpSpPr/>
        <p:nvPr/>
      </p:nvGrpSpPr>
      <p:grpSpPr>
        <a:xfrm>
          <a:off x="0" y="0"/>
          <a:ext cx="0" cy="0"/>
          <a:chOff x="0" y="0"/>
          <a:chExt cx="0" cy="0"/>
        </a:xfrm>
      </p:grpSpPr>
      <p:sp>
        <p:nvSpPr>
          <p:cNvPr id="264" name="Google Shape;264;p4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5" name="Google Shape;265;p4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202020"/>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1" name="Google Shape;21;p5"/>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arge Image">
  <p:cSld name="MAIN_POINT">
    <p:bg>
      <p:bgPr>
        <a:solidFill>
          <a:srgbClr val="666666"/>
        </a:solidFill>
        <a:effectLst/>
      </p:bgPr>
    </p:bg>
    <p:spTree>
      <p:nvGrpSpPr>
        <p:cNvPr id="1" name="Shape 266"/>
        <p:cNvGrpSpPr/>
        <p:nvPr/>
      </p:nvGrpSpPr>
      <p:grpSpPr>
        <a:xfrm>
          <a:off x="0" y="0"/>
          <a:ext cx="0" cy="0"/>
          <a:chOff x="0" y="0"/>
          <a:chExt cx="0" cy="0"/>
        </a:xfrm>
      </p:grpSpPr>
      <p:pic>
        <p:nvPicPr>
          <p:cNvPr id="267" name="Google Shape;267;p42"/>
          <p:cNvPicPr preferRelativeResize="0"/>
          <p:nvPr/>
        </p:nvPicPr>
        <p:blipFill rotWithShape="1">
          <a:blip r:embed="rId2">
            <a:alphaModFix/>
          </a:blip>
          <a:srcRect l="6272" t="6909" r="11416" b="30901"/>
          <a:stretch/>
        </p:blipFill>
        <p:spPr>
          <a:xfrm>
            <a:off x="-9525" y="-39168"/>
            <a:ext cx="9162900" cy="5192100"/>
          </a:xfrm>
          <a:prstGeom prst="rect">
            <a:avLst/>
          </a:prstGeom>
          <a:noFill/>
          <a:ln>
            <a:noFill/>
          </a:ln>
        </p:spPr>
      </p:pic>
      <p:sp>
        <p:nvSpPr>
          <p:cNvPr id="268" name="Google Shape;268;p42"/>
          <p:cNvSpPr/>
          <p:nvPr/>
        </p:nvSpPr>
        <p:spPr>
          <a:xfrm>
            <a:off x="3868900" y="3578887"/>
            <a:ext cx="4891200" cy="975900"/>
          </a:xfrm>
          <a:prstGeom prst="rect">
            <a:avLst/>
          </a:prstGeom>
          <a:solidFill>
            <a:srgbClr val="00CFFF"/>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269" name="Google Shape;269;p42"/>
          <p:cNvSpPr txBox="1">
            <a:spLocks noGrp="1"/>
          </p:cNvSpPr>
          <p:nvPr>
            <p:ph type="ctrTitle"/>
          </p:nvPr>
        </p:nvSpPr>
        <p:spPr>
          <a:xfrm>
            <a:off x="40356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C304A"/>
              </a:buClr>
              <a:buSzPts val="3600"/>
              <a:buNone/>
              <a:defRPr sz="3600" b="1">
                <a:solidFill>
                  <a:srgbClr val="1C304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Half Image - Dark">
  <p:cSld name="SECTION_TITLE_AND_DESCRIPTION_1">
    <p:spTree>
      <p:nvGrpSpPr>
        <p:cNvPr id="1" name="Shape 270"/>
        <p:cNvGrpSpPr/>
        <p:nvPr/>
      </p:nvGrpSpPr>
      <p:grpSpPr>
        <a:xfrm>
          <a:off x="0" y="0"/>
          <a:ext cx="0" cy="0"/>
          <a:chOff x="0" y="0"/>
          <a:chExt cx="0" cy="0"/>
        </a:xfrm>
      </p:grpSpPr>
      <p:pic>
        <p:nvPicPr>
          <p:cNvPr id="271" name="Google Shape;271;p43"/>
          <p:cNvPicPr preferRelativeResize="0"/>
          <p:nvPr/>
        </p:nvPicPr>
        <p:blipFill rotWithShape="1">
          <a:blip r:embed="rId2">
            <a:alphaModFix/>
          </a:blip>
          <a:srcRect l="47425" t="6909" r="11420" b="30901"/>
          <a:stretch/>
        </p:blipFill>
        <p:spPr>
          <a:xfrm>
            <a:off x="4572000" y="-42840"/>
            <a:ext cx="4619100" cy="5235000"/>
          </a:xfrm>
          <a:prstGeom prst="rect">
            <a:avLst/>
          </a:prstGeom>
          <a:noFill/>
          <a:ln>
            <a:noFill/>
          </a:ln>
        </p:spPr>
      </p:pic>
      <p:sp>
        <p:nvSpPr>
          <p:cNvPr id="272" name="Google Shape;272;p43"/>
          <p:cNvSpPr/>
          <p:nvPr/>
        </p:nvSpPr>
        <p:spPr>
          <a:xfrm>
            <a:off x="-47100" y="-11850"/>
            <a:ext cx="4619100" cy="5215800"/>
          </a:xfrm>
          <a:prstGeom prst="rect">
            <a:avLst/>
          </a:pr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3"/>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74" name="Google Shape;274;p43"/>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275" name="Google Shape;275;p43"/>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lf Image - Light">
  <p:cSld name="SECTION_TITLE_AND_DESCRIPTION_1_2">
    <p:spTree>
      <p:nvGrpSpPr>
        <p:cNvPr id="1" name="Shape 276"/>
        <p:cNvGrpSpPr/>
        <p:nvPr/>
      </p:nvGrpSpPr>
      <p:grpSpPr>
        <a:xfrm>
          <a:off x="0" y="0"/>
          <a:ext cx="0" cy="0"/>
          <a:chOff x="0" y="0"/>
          <a:chExt cx="0" cy="0"/>
        </a:xfrm>
      </p:grpSpPr>
      <p:sp>
        <p:nvSpPr>
          <p:cNvPr id="277" name="Google Shape;277;p44"/>
          <p:cNvSpPr/>
          <p:nvPr/>
        </p:nvSpPr>
        <p:spPr>
          <a:xfrm>
            <a:off x="4572000" y="-11850"/>
            <a:ext cx="4619100" cy="521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4"/>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79" name="Google Shape;279;p44"/>
          <p:cNvSpPr txBox="1">
            <a:spLocks noGrp="1"/>
          </p:cNvSpPr>
          <p:nvPr>
            <p:ph type="body" idx="1"/>
          </p:nvPr>
        </p:nvSpPr>
        <p:spPr>
          <a:xfrm>
            <a:off x="725275" y="1722025"/>
            <a:ext cx="3104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80" name="Google Shape;280;p44"/>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losing - Thanks - Dark">
  <p:cSld name="SECTION_TITLE_AND_DESCRIPTION_1_1">
    <p:bg>
      <p:bgPr>
        <a:solidFill>
          <a:srgbClr val="202020"/>
        </a:solidFill>
        <a:effectLst/>
      </p:bgPr>
    </p:bg>
    <p:spTree>
      <p:nvGrpSpPr>
        <p:cNvPr id="1" name="Shape 281"/>
        <p:cNvGrpSpPr/>
        <p:nvPr/>
      </p:nvGrpSpPr>
      <p:grpSpPr>
        <a:xfrm>
          <a:off x="0" y="0"/>
          <a:ext cx="0" cy="0"/>
          <a:chOff x="0" y="0"/>
          <a:chExt cx="0" cy="0"/>
        </a:xfrm>
      </p:grpSpPr>
      <p:sp>
        <p:nvSpPr>
          <p:cNvPr id="282" name="Google Shape;282;p4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CFFF"/>
              </a:buClr>
              <a:buSzPts val="6000"/>
              <a:buNone/>
              <a:defRPr sz="6000" b="1">
                <a:solidFill>
                  <a:srgbClr val="00CFFF"/>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83" name="Google Shape;283;p45"/>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1600"/>
              </a:spcBef>
              <a:spcAft>
                <a:spcPts val="0"/>
              </a:spcAft>
              <a:buClr>
                <a:srgbClr val="FFFFFF"/>
              </a:buClr>
              <a:buSzPts val="1000"/>
              <a:buChar char="○"/>
              <a:defRPr sz="1000">
                <a:solidFill>
                  <a:srgbClr val="FFFFFF"/>
                </a:solidFill>
              </a:defRPr>
            </a:lvl2pPr>
            <a:lvl3pPr marL="1371600" lvl="2" indent="-292100" rtl="0">
              <a:spcBef>
                <a:spcPts val="1600"/>
              </a:spcBef>
              <a:spcAft>
                <a:spcPts val="0"/>
              </a:spcAft>
              <a:buClr>
                <a:srgbClr val="FFFFFF"/>
              </a:buClr>
              <a:buSzPts val="1000"/>
              <a:buChar char="■"/>
              <a:defRPr sz="1000">
                <a:solidFill>
                  <a:srgbClr val="FFFFFF"/>
                </a:solidFill>
              </a:defRPr>
            </a:lvl3pPr>
            <a:lvl4pPr marL="1828800" lvl="3" indent="-292100" rtl="0">
              <a:spcBef>
                <a:spcPts val="1600"/>
              </a:spcBef>
              <a:spcAft>
                <a:spcPts val="0"/>
              </a:spcAft>
              <a:buClr>
                <a:srgbClr val="FFFFFF"/>
              </a:buClr>
              <a:buSzPts val="1000"/>
              <a:buChar char="●"/>
              <a:defRPr sz="1000">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sz="1000">
                <a:solidFill>
                  <a:srgbClr val="FFFFFF"/>
                </a:solidFill>
              </a:defRPr>
            </a:lvl6pPr>
            <a:lvl7pPr marL="3200400" lvl="6" indent="-292100" rtl="0">
              <a:spcBef>
                <a:spcPts val="1600"/>
              </a:spcBef>
              <a:spcAft>
                <a:spcPts val="0"/>
              </a:spcAft>
              <a:buClr>
                <a:srgbClr val="FFFFFF"/>
              </a:buClr>
              <a:buSzPts val="1000"/>
              <a:buChar char="●"/>
              <a:defRPr sz="1000">
                <a:solidFill>
                  <a:srgbClr val="FFFFFF"/>
                </a:solidFill>
              </a:defRPr>
            </a:lvl7pPr>
            <a:lvl8pPr marL="3657600" lvl="7" indent="-292100" rtl="0">
              <a:spcBef>
                <a:spcPts val="1600"/>
              </a:spcBef>
              <a:spcAft>
                <a:spcPts val="0"/>
              </a:spcAft>
              <a:buClr>
                <a:srgbClr val="FFFFFF"/>
              </a:buClr>
              <a:buSzPts val="1000"/>
              <a:buChar char="○"/>
              <a:defRPr sz="1000">
                <a:solidFill>
                  <a:srgbClr val="FFFFFF"/>
                </a:solidFill>
              </a:defRPr>
            </a:lvl8pPr>
            <a:lvl9pPr marL="4114800" lvl="8" indent="-292100" rtl="0">
              <a:spcBef>
                <a:spcPts val="1600"/>
              </a:spcBef>
              <a:spcAft>
                <a:spcPts val="1600"/>
              </a:spcAft>
              <a:buClr>
                <a:srgbClr val="FFFFFF"/>
              </a:buClr>
              <a:buSzPts val="1000"/>
              <a:buChar char="■"/>
              <a:defRPr sz="1000">
                <a:solidFill>
                  <a:srgbClr val="FFFFFF"/>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284"/>
        <p:cNvGrpSpPr/>
        <p:nvPr/>
      </p:nvGrpSpPr>
      <p:grpSpPr>
        <a:xfrm>
          <a:off x="0" y="0"/>
          <a:ext cx="0" cy="0"/>
          <a:chOff x="0" y="0"/>
          <a:chExt cx="0" cy="0"/>
        </a:xfrm>
      </p:grpSpPr>
      <p:sp>
        <p:nvSpPr>
          <p:cNvPr id="285" name="Google Shape;285;p46"/>
          <p:cNvSpPr txBox="1"/>
          <p:nvPr/>
        </p:nvSpPr>
        <p:spPr>
          <a:xfrm>
            <a:off x="712850" y="441800"/>
            <a:ext cx="77049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046B99"/>
                </a:solidFill>
                <a:latin typeface="Helvetica Neue"/>
                <a:ea typeface="Helvetica Neue"/>
                <a:cs typeface="Helvetica Neue"/>
                <a:sym typeface="Helvetica Neue"/>
              </a:rPr>
              <a:t>Icons to use in presentations</a:t>
            </a:r>
            <a:endParaRPr sz="2800" b="1">
              <a:solidFill>
                <a:srgbClr val="046B99"/>
              </a:solidFill>
              <a:latin typeface="Helvetica Neue"/>
              <a:ea typeface="Helvetica Neue"/>
              <a:cs typeface="Helvetica Neue"/>
              <a:sym typeface="Helvetica Neue"/>
            </a:endParaRPr>
          </a:p>
          <a:p>
            <a:pPr marL="0" lvl="0" indent="0" algn="l" rtl="0">
              <a:spcBef>
                <a:spcPts val="0"/>
              </a:spcBef>
              <a:spcAft>
                <a:spcPts val="0"/>
              </a:spcAft>
              <a:buNone/>
            </a:pPr>
            <a:r>
              <a:rPr lang="en" sz="1800" b="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lang="en" sz="1800" b="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lang="en" sz="1800" b="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sz="1800" b="0">
              <a:solidFill>
                <a:srgbClr val="1C304A"/>
              </a:solidFill>
              <a:latin typeface="Helvetica Neue"/>
              <a:ea typeface="Helvetica Neue"/>
              <a:cs typeface="Helvetica Neue"/>
              <a:sym typeface="Helvetica Neue"/>
            </a:endParaRPr>
          </a:p>
        </p:txBody>
      </p:sp>
      <p:pic>
        <p:nvPicPr>
          <p:cNvPr id="286" name="Google Shape;286;p46" descr="thin-0001_compose_write_pencil_new.png"/>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id="287" name="Google Shape;287;p46" descr="thin-0019_mobile_iphone.png"/>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id="288" name="Google Shape;288;p46" descr="thin-0020_ipad_reading_mobile.png"/>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id="289" name="Google Shape;289;p46" descr="thin-0021_calendar_month_day_planner.png"/>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id="290" name="Google Shape;290;p46" descr="thin-0027_stopwatch_timer_running_time.png"/>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id="291" name="Google Shape;291;p46" descr="thin-0032_flag.png"/>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id="292" name="Google Shape;292;p46" descr="thin-0033_search_find_zoom.png"/>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id="293" name="Google Shape;293;p46" descr="thin-0042_attachment.png"/>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id="294" name="Google Shape;294;p46" descr="thin-0052_settings_gears_preferences_gearbox.png"/>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id="295" name="Google Shape;295;p46" descr="thin-0055_settings_tools_configuration_preferences.png"/>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id="296" name="Google Shape;296;p46" descr="thin-0070_paper_role.png"/>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id="297" name="Google Shape;297;p46" descr="thin-0100_to_do_list_reminder_done.png"/>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id="298" name="Google Shape;298;p46" descr="thin-0128_upload_load_share.png"/>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id="299" name="Google Shape;299;p46" descr="thin-0143_rotate_clockwise.png"/>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id="300" name="Google Shape;300;p46" descr="thin-0153_delete_exit_remove_close.png"/>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id="301" name="Google Shape;301;p46" descr="thin-0154_ok_successful_check.png"/>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id="302" name="Google Shape;302;p46" descr="thin-0207_list_checkbox_todo_done.png"/>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id="303" name="Google Shape;303;p46" descr="thin-0281_chat_message_discussion_bubble_reply_conversation.png"/>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id="304" name="Google Shape;304;p46" descr="thin-0310_support_help_talk_call.png"/>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id="305" name="Google Shape;305;p46" descr="thin-0358_database_raid.png"/>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id="306" name="Google Shape;306;p46" descr="thin-0383_graph_columns_growth_statistics.png"/>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id="307" name="Google Shape;307;p46" descr="thin-0384_graph_columns_drop_statistics.png"/>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id="308" name="Google Shape;308;p46" descr="thin-0550_attention_error_alert_caution.png"/>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id="309" name="Google Shape;309;p46" descr="thin-0661_like_thumb_up_vote.png"/>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id="310" name="Google Shape;310;p46" descr="thin-0662_dislike_thumb_down_vote.png"/>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id="311" name="Google Shape;311;p46" descr="thin-0699_user_profile_avatar_man_male.png"/>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id="312" name="Google Shape;312;p46" descr="thin-0700_user_profile_avatar_woman_female.png"/>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id="313" name="Google Shape;313;p46" descr="thin-0704_users_profile_group_couple_man_woman.png"/>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id="314" name="Google Shape;314;p46" descr="thin-0709_user_profile_avatar_man_male.png"/>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id="315" name="Google Shape;315;p46" descr="thin-0710_business_tie_user_profile_avatar_man_male.png"/>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id="316" name="Google Shape;316;p46" descr="thin-0711_young_boy_user_profile_avatar_man_male.png"/>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id="317" name="Google Shape;317;p46" descr="thin-0712_user_profile_avatar_girl_woman_female.png"/>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318" name="Google Shape;318;p46"/>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id="319" name="Google Shape;319;p46" descr="thin-0766_weather_snow_flake_winter.png"/>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id="320" name="Google Shape;320;p46" descr="thin-0719_group_users_circle.png"/>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id="321" name="Google Shape;321;p46" descr="thin-0632_security_lock.png"/>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id="322" name="Google Shape;322;p46" descr="thin-0540_map_path_navigation_location_treasure_hunt.png"/>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 Light">
  <p:cSld name="TITLE_AND_BODY_2_1">
    <p:bg>
      <p:bgPr>
        <a:solidFill>
          <a:srgbClr val="FFFFFF"/>
        </a:soli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C304A"/>
              </a:buClr>
              <a:buSzPts val="6000"/>
              <a:buNone/>
              <a:defRPr sz="6000" b="1">
                <a:solidFill>
                  <a:srgbClr val="1C304A"/>
                </a:solidFill>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4" name="Google Shape;24;p6"/>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g Point - Bright">
  <p:cSld name="TITLE_AND_BODY_2_1_1">
    <p:bg>
      <p:bgPr>
        <a:solidFill>
          <a:srgbClr val="00CFFF"/>
        </a:solid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g Point - Light">
  <p:cSld name="TITLE_AND_BODY_2_1_1_1">
    <p:bg>
      <p:bgPr>
        <a:solidFill>
          <a:srgbClr val="FFFFFF"/>
        </a:solid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C304A"/>
              </a:buClr>
              <a:buSzPts val="2800"/>
              <a:buNone/>
              <a:defRPr b="1">
                <a:solidFill>
                  <a:srgbClr val="1C304A"/>
                </a:solidFill>
              </a:defRPr>
            </a:lvl1pPr>
            <a:lvl2pPr lvl="1" algn="ctr" rtl="0">
              <a:spcBef>
                <a:spcPts val="0"/>
              </a:spcBef>
              <a:spcAft>
                <a:spcPts val="0"/>
              </a:spcAft>
              <a:buClr>
                <a:srgbClr val="1C304A"/>
              </a:buClr>
              <a:buSzPts val="2600"/>
              <a:buNone/>
              <a:defRPr sz="2600">
                <a:solidFill>
                  <a:srgbClr val="1C304A"/>
                </a:solidFill>
              </a:defRPr>
            </a:lvl2pPr>
            <a:lvl3pPr lvl="2" algn="ctr" rtl="0">
              <a:spcBef>
                <a:spcPts val="0"/>
              </a:spcBef>
              <a:spcAft>
                <a:spcPts val="0"/>
              </a:spcAft>
              <a:buClr>
                <a:srgbClr val="1C304A"/>
              </a:buClr>
              <a:buSzPts val="2600"/>
              <a:buNone/>
              <a:defRPr sz="2600">
                <a:solidFill>
                  <a:srgbClr val="1C304A"/>
                </a:solidFill>
              </a:defRPr>
            </a:lvl3pPr>
            <a:lvl4pPr lvl="3" algn="ctr" rtl="0">
              <a:spcBef>
                <a:spcPts val="0"/>
              </a:spcBef>
              <a:spcAft>
                <a:spcPts val="0"/>
              </a:spcAft>
              <a:buClr>
                <a:srgbClr val="1C304A"/>
              </a:buClr>
              <a:buSzPts val="2600"/>
              <a:buNone/>
              <a:defRPr sz="2600">
                <a:solidFill>
                  <a:srgbClr val="1C304A"/>
                </a:solidFill>
              </a:defRPr>
            </a:lvl4pPr>
            <a:lvl5pPr lvl="4" algn="ctr" rtl="0">
              <a:spcBef>
                <a:spcPts val="0"/>
              </a:spcBef>
              <a:spcAft>
                <a:spcPts val="0"/>
              </a:spcAft>
              <a:buClr>
                <a:srgbClr val="1C304A"/>
              </a:buClr>
              <a:buSzPts val="2600"/>
              <a:buNone/>
              <a:defRPr sz="2600">
                <a:solidFill>
                  <a:srgbClr val="1C304A"/>
                </a:solidFill>
              </a:defRPr>
            </a:lvl5pPr>
            <a:lvl6pPr lvl="5" algn="ctr" rtl="0">
              <a:spcBef>
                <a:spcPts val="0"/>
              </a:spcBef>
              <a:spcAft>
                <a:spcPts val="0"/>
              </a:spcAft>
              <a:buClr>
                <a:srgbClr val="1C304A"/>
              </a:buClr>
              <a:buSzPts val="2600"/>
              <a:buNone/>
              <a:defRPr sz="2600">
                <a:solidFill>
                  <a:srgbClr val="1C304A"/>
                </a:solidFill>
              </a:defRPr>
            </a:lvl6pPr>
            <a:lvl7pPr lvl="6" algn="ctr" rtl="0">
              <a:spcBef>
                <a:spcPts val="0"/>
              </a:spcBef>
              <a:spcAft>
                <a:spcPts val="0"/>
              </a:spcAft>
              <a:buClr>
                <a:srgbClr val="1C304A"/>
              </a:buClr>
              <a:buSzPts val="2600"/>
              <a:buNone/>
              <a:defRPr sz="2600">
                <a:solidFill>
                  <a:srgbClr val="1C304A"/>
                </a:solidFill>
              </a:defRPr>
            </a:lvl7pPr>
            <a:lvl8pPr lvl="7" algn="ctr" rtl="0">
              <a:spcBef>
                <a:spcPts val="0"/>
              </a:spcBef>
              <a:spcAft>
                <a:spcPts val="0"/>
              </a:spcAft>
              <a:buClr>
                <a:srgbClr val="1C304A"/>
              </a:buClr>
              <a:buSzPts val="2600"/>
              <a:buNone/>
              <a:defRPr sz="2600">
                <a:solidFill>
                  <a:srgbClr val="1C304A"/>
                </a:solidFill>
              </a:defRPr>
            </a:lvl8pPr>
            <a:lvl9pPr lvl="8" algn="ctr" rtl="0">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 Column - Dark">
  <p:cSld name="TITLE_AND_BODY_2_1_1_1_1">
    <p:bg>
      <p:bgPr>
        <a:solidFill>
          <a:srgbClr val="202020"/>
        </a:solid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1" name="Google Shape;31;p9"/>
          <p:cNvSpPr txBox="1">
            <a:spLocks noGrp="1"/>
          </p:cNvSpPr>
          <p:nvPr>
            <p:ph type="body" idx="1"/>
          </p:nvPr>
        </p:nvSpPr>
        <p:spPr>
          <a:xfrm>
            <a:off x="623400" y="1654658"/>
            <a:ext cx="78915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FFFFFF"/>
              </a:buClr>
              <a:buSzPts val="20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30200" rtl="0">
              <a:spcBef>
                <a:spcPts val="1600"/>
              </a:spcBef>
              <a:spcAft>
                <a:spcPts val="0"/>
              </a:spcAft>
              <a:buClr>
                <a:srgbClr val="FFFFFF"/>
              </a:buClr>
              <a:buSzPts val="16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292100" rtl="0">
              <a:spcBef>
                <a:spcPts val="1600"/>
              </a:spcBef>
              <a:spcAft>
                <a:spcPts val="0"/>
              </a:spcAft>
              <a:buClr>
                <a:srgbClr val="FFFFFF"/>
              </a:buClr>
              <a:buSzPts val="1000"/>
              <a:buChar char="■"/>
              <a:defRPr>
                <a:solidFill>
                  <a:srgbClr val="FFFFFF"/>
                </a:solidFill>
              </a:defRPr>
            </a:lvl6pPr>
            <a:lvl7pPr marL="3200400" lvl="6" indent="-292100" rtl="0">
              <a:spcBef>
                <a:spcPts val="1600"/>
              </a:spcBef>
              <a:spcAft>
                <a:spcPts val="0"/>
              </a:spcAft>
              <a:buClr>
                <a:srgbClr val="FFFFFF"/>
              </a:buClr>
              <a:buSzPts val="1000"/>
              <a:buChar char="●"/>
              <a:defRPr>
                <a:solidFill>
                  <a:srgbClr val="FFFFFF"/>
                </a:solidFill>
              </a:defRPr>
            </a:lvl7pPr>
            <a:lvl8pPr marL="3657600" lvl="7" indent="-292100" rtl="0">
              <a:spcBef>
                <a:spcPts val="1600"/>
              </a:spcBef>
              <a:spcAft>
                <a:spcPts val="0"/>
              </a:spcAft>
              <a:buClr>
                <a:srgbClr val="FFFFFF"/>
              </a:buClr>
              <a:buSzPts val="1000"/>
              <a:buChar char="○"/>
              <a:defRPr>
                <a:solidFill>
                  <a:srgbClr val="FFFFFF"/>
                </a:solidFill>
              </a:defRPr>
            </a:lvl8pPr>
            <a:lvl9pPr marL="4114800" lvl="8" indent="-292100" rtl="0">
              <a:spcBef>
                <a:spcPts val="1600"/>
              </a:spcBef>
              <a:spcAft>
                <a:spcPts val="1600"/>
              </a:spcAft>
              <a:buClr>
                <a:srgbClr val="FFFFFF"/>
              </a:buClr>
              <a:buSzPts val="1000"/>
              <a:buChar char="■"/>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Column - Dark">
  <p:cSld name="TITLE_AND_BODY_2_1_1_1_1_3">
    <p:bg>
      <p:bgPr>
        <a:solidFill>
          <a:srgbClr val="202020"/>
        </a:solid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CFFF"/>
              </a:buClr>
              <a:buSzPts val="2600"/>
              <a:buNone/>
              <a:defRPr sz="2600" b="1">
                <a:solidFill>
                  <a:srgbClr val="00CFFF"/>
                </a:solidFill>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4" name="Google Shape;34;p10"/>
          <p:cNvSpPr txBox="1">
            <a:spLocks noGrp="1"/>
          </p:cNvSpPr>
          <p:nvPr>
            <p:ph type="body" idx="1"/>
          </p:nvPr>
        </p:nvSpPr>
        <p:spPr>
          <a:xfrm>
            <a:off x="697434" y="171406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5" name="Google Shape;35;p10"/>
          <p:cNvSpPr txBox="1">
            <a:spLocks noGrp="1"/>
          </p:cNvSpPr>
          <p:nvPr>
            <p:ph type="body" idx="2"/>
          </p:nvPr>
        </p:nvSpPr>
        <p:spPr>
          <a:xfrm>
            <a:off x="4675870" y="1737313"/>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36" name="Google Shape;36;p10"/>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2800"/>
              <a:buFont typeface="Source Sans Pro SemiBold"/>
              <a:buNone/>
              <a:defRPr sz="2800">
                <a:solidFill>
                  <a:srgbClr val="202020"/>
                </a:solidFill>
                <a:latin typeface="Source Sans Pro SemiBold"/>
                <a:ea typeface="Source Sans Pro SemiBold"/>
                <a:cs typeface="Source Sans Pro SemiBold"/>
                <a:sym typeface="Source Sans Pro SemiBold"/>
              </a:defRPr>
            </a:lvl1pPr>
            <a:lvl2pPr lvl="1"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2pPr>
            <a:lvl3pPr lvl="2"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3pPr>
            <a:lvl4pPr lvl="3"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4pPr>
            <a:lvl5pPr lvl="4"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5pPr>
            <a:lvl6pPr lvl="5"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6pPr>
            <a:lvl7pPr lvl="6"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7pPr>
            <a:lvl8pPr lvl="7"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8pPr>
            <a:lvl9pPr lvl="8"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rtl="0">
              <a:lnSpc>
                <a:spcPct val="115000"/>
              </a:lnSpc>
              <a:spcBef>
                <a:spcPts val="0"/>
              </a:spcBef>
              <a:spcAft>
                <a:spcPts val="0"/>
              </a:spcAft>
              <a:buClr>
                <a:srgbClr val="202020"/>
              </a:buClr>
              <a:buSzPts val="2000"/>
              <a:buFont typeface="Source Sans Pro"/>
              <a:buChar char="●"/>
              <a:defRPr sz="2000">
                <a:solidFill>
                  <a:srgbClr val="202020"/>
                </a:solidFill>
                <a:latin typeface="Source Sans Pro"/>
                <a:ea typeface="Source Sans Pro"/>
                <a:cs typeface="Source Sans Pro"/>
                <a:sym typeface="Source Sans Pro"/>
              </a:defRPr>
            </a:lvl1pPr>
            <a:lvl2pPr marL="914400" lvl="1"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2pPr>
            <a:lvl3pPr marL="1371600" lvl="2"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rgbClr val="202020"/>
              </a:buClr>
              <a:buSzPts val="1400"/>
              <a:buFont typeface="Source Sans Pro"/>
              <a:buChar char="●"/>
              <a:defRPr>
                <a:solidFill>
                  <a:srgbClr val="202020"/>
                </a:solidFill>
                <a:latin typeface="Source Sans Pro"/>
                <a:ea typeface="Source Sans Pro"/>
                <a:cs typeface="Source Sans Pro"/>
                <a:sym typeface="Source Sans Pro"/>
              </a:defRPr>
            </a:lvl4pPr>
            <a:lvl5pPr marL="2286000" lvl="4" indent="-304800" rtl="0">
              <a:lnSpc>
                <a:spcPct val="115000"/>
              </a:lnSpc>
              <a:spcBef>
                <a:spcPts val="1600"/>
              </a:spcBef>
              <a:spcAft>
                <a:spcPts val="0"/>
              </a:spcAft>
              <a:buClr>
                <a:srgbClr val="202020"/>
              </a:buClr>
              <a:buSzPts val="1200"/>
              <a:buFont typeface="Source Sans Pro"/>
              <a:buChar char="○"/>
              <a:defRPr sz="1200">
                <a:solidFill>
                  <a:srgbClr val="202020"/>
                </a:solidFill>
                <a:latin typeface="Source Sans Pro"/>
                <a:ea typeface="Source Sans Pro"/>
                <a:cs typeface="Source Sans Pro"/>
                <a:sym typeface="Source Sans Pro"/>
              </a:defRPr>
            </a:lvl5pPr>
            <a:lvl6pPr marL="2743200" lvl="5"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6pPr>
            <a:lvl7pPr marL="3200400" lvl="6"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7pPr>
            <a:lvl8pPr marL="3657600" lvl="7"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8pPr>
            <a:lvl9pPr marL="4114800" lvl="8" indent="-292100" rtl="0">
              <a:lnSpc>
                <a:spcPct val="115000"/>
              </a:lnSpc>
              <a:spcBef>
                <a:spcPts val="1600"/>
              </a:spcBef>
              <a:spcAft>
                <a:spcPts val="160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2800"/>
              <a:buFont typeface="Source Sans Pro SemiBold"/>
              <a:buNone/>
              <a:defRPr sz="2800">
                <a:solidFill>
                  <a:srgbClr val="202020"/>
                </a:solidFill>
                <a:latin typeface="Source Sans Pro SemiBold"/>
                <a:ea typeface="Source Sans Pro SemiBold"/>
                <a:cs typeface="Source Sans Pro SemiBold"/>
                <a:sym typeface="Source Sans Pro SemiBold"/>
              </a:defRPr>
            </a:lvl1pPr>
            <a:lvl2pPr lvl="1"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2pPr>
            <a:lvl3pPr lvl="2"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3pPr>
            <a:lvl4pPr lvl="3"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4pPr>
            <a:lvl5pPr lvl="4"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5pPr>
            <a:lvl6pPr lvl="5"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6pPr>
            <a:lvl7pPr lvl="6"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7pPr>
            <a:lvl8pPr lvl="7"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8pPr>
            <a:lvl9pPr lvl="8" rtl="0">
              <a:spcBef>
                <a:spcPts val="0"/>
              </a:spcBef>
              <a:spcAft>
                <a:spcPts val="0"/>
              </a:spcAft>
              <a:buClr>
                <a:srgbClr val="202020"/>
              </a:buClr>
              <a:buSzPts val="2800"/>
              <a:buFont typeface="Helvetica Neue"/>
              <a:buNone/>
              <a:defRPr sz="2800" b="1">
                <a:solidFill>
                  <a:srgbClr val="202020"/>
                </a:solidFill>
                <a:latin typeface="Helvetica Neue"/>
                <a:ea typeface="Helvetica Neue"/>
                <a:cs typeface="Helvetica Neue"/>
                <a:sym typeface="Helvetica Neue"/>
              </a:defRPr>
            </a:lvl9pPr>
          </a:lstStyle>
          <a:p>
            <a:endParaRPr/>
          </a:p>
        </p:txBody>
      </p:sp>
      <p:sp>
        <p:nvSpPr>
          <p:cNvPr id="166" name="Google Shape;166;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rtl="0">
              <a:lnSpc>
                <a:spcPct val="115000"/>
              </a:lnSpc>
              <a:spcBef>
                <a:spcPts val="0"/>
              </a:spcBef>
              <a:spcAft>
                <a:spcPts val="0"/>
              </a:spcAft>
              <a:buClr>
                <a:srgbClr val="202020"/>
              </a:buClr>
              <a:buSzPts val="2000"/>
              <a:buFont typeface="Source Sans Pro"/>
              <a:buChar char="●"/>
              <a:defRPr sz="2000">
                <a:solidFill>
                  <a:srgbClr val="202020"/>
                </a:solidFill>
                <a:latin typeface="Source Sans Pro"/>
                <a:ea typeface="Source Sans Pro"/>
                <a:cs typeface="Source Sans Pro"/>
                <a:sym typeface="Source Sans Pro"/>
              </a:defRPr>
            </a:lvl1pPr>
            <a:lvl2pPr marL="914400" lvl="1"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2pPr>
            <a:lvl3pPr marL="1371600" lvl="2" indent="-330200" rtl="0">
              <a:lnSpc>
                <a:spcPct val="115000"/>
              </a:lnSpc>
              <a:spcBef>
                <a:spcPts val="1600"/>
              </a:spcBef>
              <a:spcAft>
                <a:spcPts val="0"/>
              </a:spcAft>
              <a:buClr>
                <a:srgbClr val="202020"/>
              </a:buClr>
              <a:buSzPts val="1600"/>
              <a:buFont typeface="Source Sans Pro"/>
              <a:buChar char="■"/>
              <a:defRPr sz="1600">
                <a:solidFill>
                  <a:srgbClr val="202020"/>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rgbClr val="202020"/>
              </a:buClr>
              <a:buSzPts val="1400"/>
              <a:buFont typeface="Source Sans Pro"/>
              <a:buChar char="●"/>
              <a:defRPr>
                <a:solidFill>
                  <a:srgbClr val="202020"/>
                </a:solidFill>
                <a:latin typeface="Source Sans Pro"/>
                <a:ea typeface="Source Sans Pro"/>
                <a:cs typeface="Source Sans Pro"/>
                <a:sym typeface="Source Sans Pro"/>
              </a:defRPr>
            </a:lvl4pPr>
            <a:lvl5pPr marL="2286000" lvl="4" indent="-304800" rtl="0">
              <a:lnSpc>
                <a:spcPct val="115000"/>
              </a:lnSpc>
              <a:spcBef>
                <a:spcPts val="1600"/>
              </a:spcBef>
              <a:spcAft>
                <a:spcPts val="0"/>
              </a:spcAft>
              <a:buClr>
                <a:srgbClr val="202020"/>
              </a:buClr>
              <a:buSzPts val="1200"/>
              <a:buFont typeface="Source Sans Pro"/>
              <a:buChar char="○"/>
              <a:defRPr sz="1200">
                <a:solidFill>
                  <a:srgbClr val="202020"/>
                </a:solidFill>
                <a:latin typeface="Source Sans Pro"/>
                <a:ea typeface="Source Sans Pro"/>
                <a:cs typeface="Source Sans Pro"/>
                <a:sym typeface="Source Sans Pro"/>
              </a:defRPr>
            </a:lvl5pPr>
            <a:lvl6pPr marL="2743200" lvl="5"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6pPr>
            <a:lvl7pPr marL="3200400" lvl="6"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7pPr>
            <a:lvl8pPr marL="3657600" lvl="7" indent="-292100" rtl="0">
              <a:lnSpc>
                <a:spcPct val="115000"/>
              </a:lnSpc>
              <a:spcBef>
                <a:spcPts val="1600"/>
              </a:spcBef>
              <a:spcAft>
                <a:spcPts val="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8pPr>
            <a:lvl9pPr marL="4114800" lvl="8" indent="-292100" rtl="0">
              <a:lnSpc>
                <a:spcPct val="115000"/>
              </a:lnSpc>
              <a:spcBef>
                <a:spcPts val="1600"/>
              </a:spcBef>
              <a:spcAft>
                <a:spcPts val="1600"/>
              </a:spcAft>
              <a:buClr>
                <a:srgbClr val="202020"/>
              </a:buClr>
              <a:buSzPts val="1000"/>
              <a:buFont typeface="Source Sans Pro"/>
              <a:buChar char="■"/>
              <a:defRPr sz="1000">
                <a:solidFill>
                  <a:srgbClr val="202020"/>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org/WAI/WCAG21/Understanding/contrast-minimum"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pgi.com/color-contrast-checker/"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www.w3.org/WAI/WCAG21/Understanding/contrast-minimu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pgi.com/color-contrast-checker/"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https://www.w3.org/WAI/WCAG21/Understanding/non-text-contrast.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org/WAI/WCAG21/Understanding/non-text-contrast"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www.tpgi.com/color-contrast-checker/"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https://www.w3.org/WAI/WCAG21/Understanding/non-text-contrast.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WAI/WCAG21/Understanding/use-of-color"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WAI/WCAG21/Understanding/link-purpose-in-context.html"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hyperlink" Target="https://www.w3.org/WAI/WCAG21/Understanding/consistent-identification" TargetMode="External"/><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4.xml"/><Relationship Id="rId4" Type="http://schemas.openxmlformats.org/officeDocument/2006/relationships/image" Target="../media/image56.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57.gif"/></Relationships>
</file>

<file path=ppt/slides/_rels/slide51.xml.rels><?xml version="1.0" encoding="UTF-8" standalone="yes"?>
<Relationships xmlns="http://schemas.openxmlformats.org/package/2006/relationships"><Relationship Id="rId3" Type="http://schemas.openxmlformats.org/officeDocument/2006/relationships/hyperlink" Target="https://www.w3.org/WAI/WCAG21/Understanding/focus-visible" TargetMode="External"/><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image" Target="../media/image58.gi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34.xml"/><Relationship Id="rId4" Type="http://schemas.openxmlformats.org/officeDocument/2006/relationships/image" Target="../media/image59.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34.xml"/><Relationship Id="rId4" Type="http://schemas.openxmlformats.org/officeDocument/2006/relationships/image" Target="../media/image60.gif"/></Relationships>
</file>

<file path=ppt/slides/_rels/slide59.xml.rels><?xml version="1.0" encoding="UTF-8" standalone="yes"?>
<Relationships xmlns="http://schemas.openxmlformats.org/package/2006/relationships"><Relationship Id="rId3" Type="http://schemas.openxmlformats.org/officeDocument/2006/relationships/hyperlink" Target="https://www.w3.org/WAI/WCAG21/Understanding/three-flashes-or-below-threshold" TargetMode="External"/><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hyperlink" Target="https://www.w3.org/WAI/WCAG21/Understanding/animation-from-interaction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34.xml"/><Relationship Id="rId4" Type="http://schemas.openxmlformats.org/officeDocument/2006/relationships/image" Target="../media/image61.gif"/></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34.xml"/><Relationship Id="rId4" Type="http://schemas.openxmlformats.org/officeDocument/2006/relationships/image" Target="../media/image62.gif"/></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34.xml"/><Relationship Id="rId4" Type="http://schemas.openxmlformats.org/officeDocument/2006/relationships/image" Target="../media/image63.gif"/></Relationships>
</file>

<file path=ppt/slides/_rels/slide66.xml.rels><?xml version="1.0" encoding="UTF-8" standalone="yes"?>
<Relationships xmlns="http://schemas.openxmlformats.org/package/2006/relationships"><Relationship Id="rId3" Type="http://schemas.openxmlformats.org/officeDocument/2006/relationships/hyperlink" Target="https://www.w3.org/WAI/WCAG21/Understanding/sensory-characteristics" TargetMode="External"/><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hyperlink" Target="https://www.w3.org/WAI/WCAG21/Understanding/audio-control"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34.xml"/><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34.xml"/><Relationship Id="rId4" Type="http://schemas.openxmlformats.org/officeDocument/2006/relationships/image" Target="../media/image65.gif"/></Relationships>
</file>

<file path=ppt/slides/_rels/slide72.xml.rels><?xml version="1.0" encoding="UTF-8" standalone="yes"?>
<Relationships xmlns="http://schemas.openxmlformats.org/package/2006/relationships"><Relationship Id="rId3" Type="http://schemas.openxmlformats.org/officeDocument/2006/relationships/hyperlink" Target="https://www.w3.org/WAI/WCAG21/Understanding/timing-adjustable" TargetMode="External"/><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34.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hyperlink" Target="https://www.w3.org/WAI/WCAG21/Understanding/input-modalities" TargetMode="External"/><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hyperlink" Target="https://www.w3.org/WAI/WCAG21/Understanding/target-size" TargetMode="External"/><Relationship Id="rId5" Type="http://schemas.openxmlformats.org/officeDocument/2006/relationships/hyperlink" Target="https://www.w3.org/WAI/WCAG21/Understanding/motion-actuation" TargetMode="External"/><Relationship Id="rId4" Type="http://schemas.openxmlformats.org/officeDocument/2006/relationships/hyperlink" Target="https://www.w3.org/WAI/WCAG21/Understanding/pointer-gestures"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hyperlink" Target="https://perezhilton.com/" TargetMode="External"/><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ctrTitle"/>
          </p:nvPr>
        </p:nvSpPr>
        <p:spPr>
          <a:xfrm>
            <a:off x="718450" y="525013"/>
            <a:ext cx="7386600" cy="16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Design Choices</a:t>
            </a:r>
            <a:endParaRPr dirty="0">
              <a:solidFill>
                <a:srgbClr val="FFFFFF"/>
              </a:solidFill>
            </a:endParaRPr>
          </a:p>
        </p:txBody>
      </p:sp>
      <p:sp>
        <p:nvSpPr>
          <p:cNvPr id="328" name="Google Shape;328;p47"/>
          <p:cNvSpPr txBox="1">
            <a:spLocks noGrp="1"/>
          </p:cNvSpPr>
          <p:nvPr>
            <p:ph type="subTitle" idx="1"/>
          </p:nvPr>
        </p:nvSpPr>
        <p:spPr>
          <a:xfrm>
            <a:off x="735281" y="2270704"/>
            <a:ext cx="4389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TTS Accessibility Guild</a:t>
            </a:r>
            <a:endParaRPr dirty="0"/>
          </a:p>
        </p:txBody>
      </p:sp>
      <p:sp>
        <p:nvSpPr>
          <p:cNvPr id="329" name="Google Shape;329;p47"/>
          <p:cNvSpPr txBox="1">
            <a:spLocks noGrp="1"/>
          </p:cNvSpPr>
          <p:nvPr>
            <p:ph type="subTitle" idx="2"/>
          </p:nvPr>
        </p:nvSpPr>
        <p:spPr>
          <a:xfrm>
            <a:off x="825510" y="4444055"/>
            <a:ext cx="2736000" cy="26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GSA | Technology Transformation Services</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a:t>
            </a:r>
            <a:endParaRPr/>
          </a:p>
        </p:txBody>
      </p:sp>
      <p:sp>
        <p:nvSpPr>
          <p:cNvPr id="380" name="Google Shape;380;p56"/>
          <p:cNvSpPr txBox="1">
            <a:spLocks noGrp="1"/>
          </p:cNvSpPr>
          <p:nvPr>
            <p:ph type="body" idx="1"/>
          </p:nvPr>
        </p:nvSpPr>
        <p:spPr>
          <a:xfrm>
            <a:off x="712850" y="127272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text, including images of text, must meet the minimum contrast requirements specified by </a:t>
            </a:r>
            <a:r>
              <a:rPr lang="en" u="sng">
                <a:solidFill>
                  <a:schemeClr val="hlink"/>
                </a:solidFill>
                <a:hlinkClick r:id="rId3"/>
              </a:rPr>
              <a:t>WCAG 2.0 Level AA</a:t>
            </a:r>
            <a:r>
              <a:rPr lang="en"/>
              <a:t>. Those minimum contrast ratios are:</a:t>
            </a:r>
            <a:endParaRPr/>
          </a:p>
          <a:p>
            <a:pPr marL="457200" lvl="0" indent="0" algn="l" rtl="0">
              <a:spcBef>
                <a:spcPts val="1600"/>
              </a:spcBef>
              <a:spcAft>
                <a:spcPts val="0"/>
              </a:spcAft>
              <a:buNone/>
            </a:pPr>
            <a:r>
              <a:rPr lang="en" b="1"/>
              <a:t>Normal Text 4.5:1</a:t>
            </a:r>
            <a:endParaRPr/>
          </a:p>
          <a:p>
            <a:pPr marL="457200" lvl="0" indent="0" algn="l" rtl="0">
              <a:spcBef>
                <a:spcPts val="1600"/>
              </a:spcBef>
              <a:spcAft>
                <a:spcPts val="0"/>
              </a:spcAft>
              <a:buNone/>
            </a:pPr>
            <a:r>
              <a:rPr lang="en" b="1"/>
              <a:t>Large Text: 3:1</a:t>
            </a:r>
            <a:endParaRPr b="1"/>
          </a:p>
          <a:p>
            <a:pPr marL="914400" lvl="0" indent="0" algn="l" rtl="0">
              <a:spcBef>
                <a:spcPts val="1600"/>
              </a:spcBef>
              <a:spcAft>
                <a:spcPts val="1600"/>
              </a:spcAft>
              <a:buClr>
                <a:schemeClr val="dk1"/>
              </a:buClr>
              <a:buSzPts val="1100"/>
              <a:buFont typeface="Arial"/>
              <a:buNone/>
            </a:pPr>
            <a:r>
              <a:rPr lang="en" b="1"/>
              <a:t>Note:</a:t>
            </a:r>
            <a:r>
              <a:rPr lang="en"/>
              <a:t> Large text is defined as type that is sized at least 18 points (24px) normal weight or 14 points (19px) bold.</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7"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386" name="Google Shape;386;p57"/>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Text with a 4.5:1 or greater contrast ratio can be easily read by nearly everyone!</a:t>
            </a:r>
            <a:endParaRPr/>
          </a:p>
        </p:txBody>
      </p:sp>
      <p:sp>
        <p:nvSpPr>
          <p:cNvPr id="387" name="Google Shape;387;p57"/>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46B99"/>
                </a:solidFill>
              </a:rPr>
              <a:t>This text has a contrast ratio of 5.88:1! It’s very readable.</a:t>
            </a:r>
            <a:endParaRPr>
              <a:solidFill>
                <a:srgbClr val="046B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8"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393" name="Google Shape;393;p58"/>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Text with contrast ratio of less than 4.5:1 can be hard for people to read. Large text is generally ok at a 3:1 contrast ratio, but this example doesn’t meet that either.</a:t>
            </a:r>
            <a:endParaRPr/>
          </a:p>
        </p:txBody>
      </p:sp>
      <p:sp>
        <p:nvSpPr>
          <p:cNvPr id="394" name="Google Shape;394;p58"/>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CFFF"/>
                </a:solidFill>
              </a:rPr>
              <a:t>This text has a contrast ratio of 1.84:1! For some of us, it’s easy to read. For others… not so much. :(</a:t>
            </a:r>
            <a:endParaRPr>
              <a:solidFill>
                <a:srgbClr val="00C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400" name="Google Shape;400;p59"/>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Option 1:</a:t>
            </a:r>
            <a:r>
              <a:rPr lang="en"/>
              <a:t> Use the WAVE toolbar to determine if any text fails the automated check for contrast. </a:t>
            </a:r>
            <a:endParaRPr/>
          </a:p>
          <a:p>
            <a:pPr marL="0" lvl="0" indent="0" algn="l" rtl="0">
              <a:spcBef>
                <a:spcPts val="1600"/>
              </a:spcBef>
              <a:spcAft>
                <a:spcPts val="0"/>
              </a:spcAft>
              <a:buNone/>
            </a:pPr>
            <a:r>
              <a:rPr lang="en" b="1"/>
              <a:t>Option 2:</a:t>
            </a:r>
            <a:r>
              <a:rPr lang="en"/>
              <a:t> (If any contrast values cannot be automatically calculated) Use the </a:t>
            </a:r>
            <a:r>
              <a:rPr lang="en" u="sng">
                <a:solidFill>
                  <a:schemeClr val="hlink"/>
                </a:solidFill>
                <a:hlinkClick r:id="rId3"/>
              </a:rPr>
              <a:t>Colour Contrast Analyser application</a:t>
            </a:r>
            <a:r>
              <a:rPr lang="en"/>
              <a:t> to check the contrast ratio between foreground and background colors of non-text (image) content.</a:t>
            </a:r>
            <a:endParaRPr/>
          </a:p>
          <a:p>
            <a:pPr marL="0" lvl="0" indent="0" algn="l" rtl="0">
              <a:spcBef>
                <a:spcPts val="1600"/>
              </a:spcBef>
              <a:spcAft>
                <a:spcPts val="1600"/>
              </a:spcAft>
              <a:buNone/>
            </a:pPr>
            <a:r>
              <a:rPr lang="en"/>
              <a:t>You can cite </a:t>
            </a:r>
            <a:r>
              <a:rPr lang="en" u="sng">
                <a:solidFill>
                  <a:schemeClr val="hlink"/>
                </a:solidFill>
                <a:hlinkClick r:id="rId4"/>
              </a:rPr>
              <a:t>WCAG 1.4.3 Contrast (Minimum)</a:t>
            </a:r>
            <a:r>
              <a:rPr lang="en"/>
              <a:t> in your bug report for any instances of text contrast less than 4.5:1 (or 3:1 for large text).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&amp; diagrams</a:t>
            </a:r>
            <a:endParaRPr dirty="0"/>
          </a:p>
        </p:txBody>
      </p:sp>
      <p:sp>
        <p:nvSpPr>
          <p:cNvPr id="406" name="Google Shape;406;p60"/>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Non-text content</a:t>
            </a:r>
            <a:r>
              <a:rPr lang="en" dirty="0"/>
              <a:t> (like diagrams) should have a color contrast ratio of 3:1. While this isn’t required to pass a WCAG 2.0 AA scan (the current Section 508 standard), it’s easy to do and makes your content more accessible.</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61"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412" name="Google Shape;412;p61"/>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All parts of this diagram have a 3:1 or better contrast ratio against the background</a:t>
            </a:r>
          </a:p>
        </p:txBody>
      </p:sp>
      <p:sp>
        <p:nvSpPr>
          <p:cNvPr id="413" name="Google Shape;413;p61">
            <a:extLst>
              <a:ext uri="{C183D7F6-B498-43B3-948B-1728B52AA6E4}">
                <adec:decorative xmlns:adec="http://schemas.microsoft.com/office/drawing/2017/decorative" val="1"/>
              </a:ext>
            </a:extLst>
          </p:cNvPr>
          <p:cNvSpPr/>
          <p:nvPr/>
        </p:nvSpPr>
        <p:spPr>
          <a:xfrm>
            <a:off x="1526763" y="1435956"/>
            <a:ext cx="1062300" cy="8775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ource Sans Pro"/>
                <a:ea typeface="Source Sans Pro"/>
                <a:cs typeface="Source Sans Pro"/>
                <a:sym typeface="Source Sans Pro"/>
              </a:rPr>
              <a:t>Do you need a database?</a:t>
            </a:r>
            <a:endParaRPr sz="1200">
              <a:solidFill>
                <a:schemeClr val="lt1"/>
              </a:solidFill>
              <a:latin typeface="Source Sans Pro"/>
              <a:ea typeface="Source Sans Pro"/>
              <a:cs typeface="Source Sans Pro"/>
              <a:sym typeface="Source Sans Pro"/>
            </a:endParaRPr>
          </a:p>
        </p:txBody>
      </p:sp>
      <p:sp>
        <p:nvSpPr>
          <p:cNvPr id="414" name="Google Shape;414;p61">
            <a:extLst>
              <a:ext uri="{C183D7F6-B498-43B3-948B-1728B52AA6E4}">
                <adec:decorative xmlns:adec="http://schemas.microsoft.com/office/drawing/2017/decorative" val="1"/>
              </a:ext>
            </a:extLst>
          </p:cNvPr>
          <p:cNvSpPr/>
          <p:nvPr/>
        </p:nvSpPr>
        <p:spPr>
          <a:xfrm>
            <a:off x="3202826" y="1435956"/>
            <a:ext cx="1062300" cy="8775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ource Sans Pro"/>
                <a:ea typeface="Source Sans Pro"/>
                <a:cs typeface="Source Sans Pro"/>
                <a:sym typeface="Source Sans Pro"/>
              </a:rPr>
              <a:t>Do many people need to write to it?</a:t>
            </a:r>
            <a:endParaRPr sz="1200">
              <a:solidFill>
                <a:schemeClr val="lt1"/>
              </a:solidFill>
              <a:latin typeface="Source Sans Pro"/>
              <a:ea typeface="Source Sans Pro"/>
              <a:cs typeface="Source Sans Pro"/>
              <a:sym typeface="Source Sans Pro"/>
            </a:endParaRPr>
          </a:p>
        </p:txBody>
      </p:sp>
      <p:sp>
        <p:nvSpPr>
          <p:cNvPr id="415" name="Google Shape;415;p61">
            <a:extLst>
              <a:ext uri="{C183D7F6-B498-43B3-948B-1728B52AA6E4}">
                <adec:decorative xmlns:adec="http://schemas.microsoft.com/office/drawing/2017/decorative" val="1"/>
              </a:ext>
            </a:extLst>
          </p:cNvPr>
          <p:cNvSpPr/>
          <p:nvPr/>
        </p:nvSpPr>
        <p:spPr>
          <a:xfrm>
            <a:off x="4878890" y="1435956"/>
            <a:ext cx="1062300" cy="8775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ource Sans Pro"/>
                <a:ea typeface="Source Sans Pro"/>
                <a:cs typeface="Source Sans Pro"/>
                <a:sym typeface="Source Sans Pro"/>
              </a:rPr>
              <a:t>Do those people trust each other?</a:t>
            </a:r>
            <a:endParaRPr sz="1200">
              <a:solidFill>
                <a:schemeClr val="lt1"/>
              </a:solidFill>
              <a:latin typeface="Source Sans Pro"/>
              <a:ea typeface="Source Sans Pro"/>
              <a:cs typeface="Source Sans Pro"/>
              <a:sym typeface="Source Sans Pro"/>
            </a:endParaRPr>
          </a:p>
        </p:txBody>
      </p:sp>
      <p:sp>
        <p:nvSpPr>
          <p:cNvPr id="416" name="Google Shape;416;p61">
            <a:extLst>
              <a:ext uri="{C183D7F6-B498-43B3-948B-1728B52AA6E4}">
                <adec:decorative xmlns:adec="http://schemas.microsoft.com/office/drawing/2017/decorative" val="1"/>
              </a:ext>
            </a:extLst>
          </p:cNvPr>
          <p:cNvSpPr/>
          <p:nvPr/>
        </p:nvSpPr>
        <p:spPr>
          <a:xfrm>
            <a:off x="4878879" y="2691774"/>
            <a:ext cx="1062300" cy="8775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lt1"/>
                </a:solidFill>
                <a:latin typeface="Source Sans Pro"/>
                <a:ea typeface="Source Sans Pro"/>
                <a:cs typeface="Source Sans Pro"/>
                <a:sym typeface="Source Sans Pro"/>
              </a:rPr>
              <a:t>Do they have one person in common that they trust?</a:t>
            </a:r>
            <a:endParaRPr sz="1200" dirty="0">
              <a:solidFill>
                <a:schemeClr val="lt1"/>
              </a:solidFill>
              <a:latin typeface="Source Sans Pro"/>
              <a:ea typeface="Source Sans Pro"/>
              <a:cs typeface="Source Sans Pro"/>
              <a:sym typeface="Source Sans Pro"/>
            </a:endParaRPr>
          </a:p>
        </p:txBody>
      </p:sp>
      <p:cxnSp>
        <p:nvCxnSpPr>
          <p:cNvPr id="417" name="Google Shape;417;p61">
            <a:extLst>
              <a:ext uri="{C183D7F6-B498-43B3-948B-1728B52AA6E4}">
                <adec:decorative xmlns:adec="http://schemas.microsoft.com/office/drawing/2017/decorative" val="1"/>
              </a:ext>
            </a:extLst>
          </p:cNvPr>
          <p:cNvCxnSpPr>
            <a:stCxn id="413" idx="3"/>
            <a:endCxn id="414" idx="1"/>
          </p:cNvCxnSpPr>
          <p:nvPr/>
        </p:nvCxnSpPr>
        <p:spPr>
          <a:xfrm>
            <a:off x="2589063" y="1874706"/>
            <a:ext cx="613800" cy="0"/>
          </a:xfrm>
          <a:prstGeom prst="straightConnector1">
            <a:avLst/>
          </a:prstGeom>
          <a:noFill/>
          <a:ln w="9525" cap="flat" cmpd="sng">
            <a:solidFill>
              <a:srgbClr val="1C304A"/>
            </a:solidFill>
            <a:prstDash val="solid"/>
            <a:round/>
            <a:headEnd type="none" w="med" len="med"/>
            <a:tailEnd type="triangle" w="med" len="med"/>
          </a:ln>
        </p:spPr>
      </p:cxnSp>
      <p:cxnSp>
        <p:nvCxnSpPr>
          <p:cNvPr id="418" name="Google Shape;418;p61">
            <a:extLst>
              <a:ext uri="{C183D7F6-B498-43B3-948B-1728B52AA6E4}">
                <adec:decorative xmlns:adec="http://schemas.microsoft.com/office/drawing/2017/decorative" val="1"/>
              </a:ext>
            </a:extLst>
          </p:cNvPr>
          <p:cNvCxnSpPr>
            <a:stCxn id="414" idx="3"/>
            <a:endCxn id="415" idx="1"/>
          </p:cNvCxnSpPr>
          <p:nvPr/>
        </p:nvCxnSpPr>
        <p:spPr>
          <a:xfrm>
            <a:off x="4265126" y="1874706"/>
            <a:ext cx="613800" cy="0"/>
          </a:xfrm>
          <a:prstGeom prst="straightConnector1">
            <a:avLst/>
          </a:prstGeom>
          <a:noFill/>
          <a:ln w="9525" cap="flat" cmpd="sng">
            <a:solidFill>
              <a:srgbClr val="1C304A"/>
            </a:solidFill>
            <a:prstDash val="solid"/>
            <a:round/>
            <a:headEnd type="none" w="med" len="med"/>
            <a:tailEnd type="triangle" w="med" len="med"/>
          </a:ln>
        </p:spPr>
      </p:cxnSp>
      <p:cxnSp>
        <p:nvCxnSpPr>
          <p:cNvPr id="419" name="Google Shape;419;p61">
            <a:extLst>
              <a:ext uri="{C183D7F6-B498-43B3-948B-1728B52AA6E4}">
                <adec:decorative xmlns:adec="http://schemas.microsoft.com/office/drawing/2017/decorative" val="1"/>
              </a:ext>
            </a:extLst>
          </p:cNvPr>
          <p:cNvCxnSpPr>
            <a:stCxn id="415" idx="3"/>
            <a:endCxn id="420" idx="1"/>
          </p:cNvCxnSpPr>
          <p:nvPr/>
        </p:nvCxnSpPr>
        <p:spPr>
          <a:xfrm>
            <a:off x="5941190" y="1874706"/>
            <a:ext cx="613800" cy="0"/>
          </a:xfrm>
          <a:prstGeom prst="straightConnector1">
            <a:avLst/>
          </a:prstGeom>
          <a:noFill/>
          <a:ln w="9525" cap="flat" cmpd="sng">
            <a:solidFill>
              <a:schemeClr val="dk2"/>
            </a:solidFill>
            <a:prstDash val="solid"/>
            <a:round/>
            <a:headEnd type="none" w="med" len="med"/>
            <a:tailEnd type="triangle" w="med" len="med"/>
          </a:ln>
        </p:spPr>
      </p:cxnSp>
      <p:cxnSp>
        <p:nvCxnSpPr>
          <p:cNvPr id="421" name="Google Shape;421;p61">
            <a:extLst>
              <a:ext uri="{C183D7F6-B498-43B3-948B-1728B52AA6E4}">
                <adec:decorative xmlns:adec="http://schemas.microsoft.com/office/drawing/2017/decorative" val="1"/>
              </a:ext>
            </a:extLst>
          </p:cNvPr>
          <p:cNvCxnSpPr>
            <a:stCxn id="414" idx="2"/>
            <a:endCxn id="422" idx="0"/>
          </p:cNvCxnSpPr>
          <p:nvPr/>
        </p:nvCxnSpPr>
        <p:spPr>
          <a:xfrm>
            <a:off x="3733976" y="2313456"/>
            <a:ext cx="0" cy="400200"/>
          </a:xfrm>
          <a:prstGeom prst="straightConnector1">
            <a:avLst/>
          </a:prstGeom>
          <a:noFill/>
          <a:ln w="9525" cap="flat" cmpd="sng">
            <a:solidFill>
              <a:srgbClr val="1C304A"/>
            </a:solidFill>
            <a:prstDash val="solid"/>
            <a:round/>
            <a:headEnd type="none" w="med" len="med"/>
            <a:tailEnd type="triangle" w="med" len="med"/>
          </a:ln>
        </p:spPr>
      </p:cxnSp>
      <p:cxnSp>
        <p:nvCxnSpPr>
          <p:cNvPr id="423" name="Google Shape;423;p61">
            <a:extLst>
              <a:ext uri="{C183D7F6-B498-43B3-948B-1728B52AA6E4}">
                <adec:decorative xmlns:adec="http://schemas.microsoft.com/office/drawing/2017/decorative" val="1"/>
              </a:ext>
            </a:extLst>
          </p:cNvPr>
          <p:cNvCxnSpPr>
            <a:stCxn id="413" idx="2"/>
            <a:endCxn id="424" idx="0"/>
          </p:cNvCxnSpPr>
          <p:nvPr/>
        </p:nvCxnSpPr>
        <p:spPr>
          <a:xfrm>
            <a:off x="2057913" y="2313456"/>
            <a:ext cx="0" cy="378300"/>
          </a:xfrm>
          <a:prstGeom prst="straightConnector1">
            <a:avLst/>
          </a:prstGeom>
          <a:noFill/>
          <a:ln w="9525" cap="flat" cmpd="sng">
            <a:solidFill>
              <a:srgbClr val="1C304A"/>
            </a:solidFill>
            <a:prstDash val="solid"/>
            <a:round/>
            <a:headEnd type="none" w="med" len="med"/>
            <a:tailEnd type="triangle" w="med" len="med"/>
          </a:ln>
        </p:spPr>
      </p:cxnSp>
      <p:cxnSp>
        <p:nvCxnSpPr>
          <p:cNvPr id="425" name="Google Shape;425;p61">
            <a:extLst>
              <a:ext uri="{C183D7F6-B498-43B3-948B-1728B52AA6E4}">
                <adec:decorative xmlns:adec="http://schemas.microsoft.com/office/drawing/2017/decorative" val="1"/>
              </a:ext>
            </a:extLst>
          </p:cNvPr>
          <p:cNvCxnSpPr>
            <a:stCxn id="415" idx="2"/>
            <a:endCxn id="416" idx="0"/>
          </p:cNvCxnSpPr>
          <p:nvPr/>
        </p:nvCxnSpPr>
        <p:spPr>
          <a:xfrm>
            <a:off x="5410040" y="2313456"/>
            <a:ext cx="0" cy="378300"/>
          </a:xfrm>
          <a:prstGeom prst="straightConnector1">
            <a:avLst/>
          </a:prstGeom>
          <a:noFill/>
          <a:ln w="9525" cap="flat" cmpd="sng">
            <a:solidFill>
              <a:srgbClr val="1C304A"/>
            </a:solidFill>
            <a:prstDash val="solid"/>
            <a:round/>
            <a:headEnd type="none" w="med" len="med"/>
            <a:tailEnd type="triangle" w="med" len="med"/>
          </a:ln>
        </p:spPr>
      </p:cxnSp>
      <p:cxnSp>
        <p:nvCxnSpPr>
          <p:cNvPr id="426" name="Google Shape;426;p61">
            <a:extLst>
              <a:ext uri="{C183D7F6-B498-43B3-948B-1728B52AA6E4}">
                <adec:decorative xmlns:adec="http://schemas.microsoft.com/office/drawing/2017/decorative" val="1"/>
              </a:ext>
            </a:extLst>
          </p:cNvPr>
          <p:cNvCxnSpPr>
            <a:stCxn id="416" idx="3"/>
            <a:endCxn id="427" idx="1"/>
          </p:cNvCxnSpPr>
          <p:nvPr/>
        </p:nvCxnSpPr>
        <p:spPr>
          <a:xfrm>
            <a:off x="5941179" y="3130524"/>
            <a:ext cx="613800" cy="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61">
            <a:extLst>
              <a:ext uri="{C183D7F6-B498-43B3-948B-1728B52AA6E4}">
                <adec:decorative xmlns:adec="http://schemas.microsoft.com/office/drawing/2017/decorative" val="1"/>
              </a:ext>
            </a:extLst>
          </p:cNvPr>
          <p:cNvCxnSpPr>
            <a:stCxn id="416" idx="2"/>
            <a:endCxn id="429" idx="0"/>
          </p:cNvCxnSpPr>
          <p:nvPr/>
        </p:nvCxnSpPr>
        <p:spPr>
          <a:xfrm>
            <a:off x="5410029" y="3569274"/>
            <a:ext cx="2100" cy="378300"/>
          </a:xfrm>
          <a:prstGeom prst="straightConnector1">
            <a:avLst/>
          </a:prstGeom>
          <a:noFill/>
          <a:ln w="9525" cap="flat" cmpd="sng">
            <a:solidFill>
              <a:srgbClr val="1C304A"/>
            </a:solidFill>
            <a:prstDash val="solid"/>
            <a:round/>
            <a:headEnd type="none" w="med" len="med"/>
            <a:tailEnd type="triangle" w="med" len="med"/>
          </a:ln>
        </p:spPr>
      </p:cxnSp>
      <p:sp>
        <p:nvSpPr>
          <p:cNvPr id="430" name="Google Shape;430;p61"/>
          <p:cNvSpPr txBox="1"/>
          <p:nvPr/>
        </p:nvSpPr>
        <p:spPr>
          <a:xfrm>
            <a:off x="2630900" y="1644300"/>
            <a:ext cx="530100" cy="2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C304A"/>
                </a:solidFill>
                <a:latin typeface="Source Sans Pro"/>
                <a:ea typeface="Source Sans Pro"/>
                <a:cs typeface="Source Sans Pro"/>
                <a:sym typeface="Source Sans Pro"/>
              </a:rPr>
              <a:t>yes</a:t>
            </a:r>
            <a:endParaRPr sz="1000">
              <a:solidFill>
                <a:srgbClr val="1C304A"/>
              </a:solidFill>
              <a:latin typeface="Source Sans Pro"/>
              <a:ea typeface="Source Sans Pro"/>
              <a:cs typeface="Source Sans Pro"/>
              <a:sym typeface="Source Sans Pro"/>
            </a:endParaRPr>
          </a:p>
        </p:txBody>
      </p:sp>
      <p:sp>
        <p:nvSpPr>
          <p:cNvPr id="431" name="Google Shape;431;p61"/>
          <p:cNvSpPr txBox="1"/>
          <p:nvPr/>
        </p:nvSpPr>
        <p:spPr>
          <a:xfrm>
            <a:off x="4306963" y="1644300"/>
            <a:ext cx="530100" cy="2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C304A"/>
                </a:solidFill>
                <a:latin typeface="Source Sans Pro"/>
                <a:ea typeface="Source Sans Pro"/>
                <a:cs typeface="Source Sans Pro"/>
                <a:sym typeface="Source Sans Pro"/>
              </a:rPr>
              <a:t>yes</a:t>
            </a:r>
            <a:endParaRPr sz="1000">
              <a:solidFill>
                <a:srgbClr val="1C304A"/>
              </a:solidFill>
              <a:latin typeface="Source Sans Pro"/>
              <a:ea typeface="Source Sans Pro"/>
              <a:cs typeface="Source Sans Pro"/>
              <a:sym typeface="Source Sans Pro"/>
            </a:endParaRPr>
          </a:p>
        </p:txBody>
      </p:sp>
      <p:sp>
        <p:nvSpPr>
          <p:cNvPr id="432" name="Google Shape;432;p61"/>
          <p:cNvSpPr txBox="1"/>
          <p:nvPr/>
        </p:nvSpPr>
        <p:spPr>
          <a:xfrm>
            <a:off x="5983025" y="1644300"/>
            <a:ext cx="530100" cy="2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C304A"/>
                </a:solidFill>
                <a:latin typeface="Source Sans Pro"/>
                <a:ea typeface="Source Sans Pro"/>
                <a:cs typeface="Source Sans Pro"/>
                <a:sym typeface="Source Sans Pro"/>
              </a:rPr>
              <a:t>yes</a:t>
            </a:r>
            <a:endParaRPr sz="1000">
              <a:solidFill>
                <a:srgbClr val="1C304A"/>
              </a:solidFill>
              <a:latin typeface="Source Sans Pro"/>
              <a:ea typeface="Source Sans Pro"/>
              <a:cs typeface="Source Sans Pro"/>
              <a:sym typeface="Source Sans Pro"/>
            </a:endParaRPr>
          </a:p>
        </p:txBody>
      </p:sp>
      <p:sp>
        <p:nvSpPr>
          <p:cNvPr id="433" name="Google Shape;433;p61"/>
          <p:cNvSpPr txBox="1"/>
          <p:nvPr/>
        </p:nvSpPr>
        <p:spPr>
          <a:xfrm>
            <a:off x="5983013" y="2900125"/>
            <a:ext cx="530100" cy="2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C304A"/>
                </a:solidFill>
                <a:latin typeface="Source Sans Pro"/>
                <a:ea typeface="Source Sans Pro"/>
                <a:cs typeface="Source Sans Pro"/>
                <a:sym typeface="Source Sans Pro"/>
              </a:rPr>
              <a:t>yes</a:t>
            </a:r>
            <a:endParaRPr sz="1000">
              <a:solidFill>
                <a:srgbClr val="1C304A"/>
              </a:solidFill>
              <a:latin typeface="Source Sans Pro"/>
              <a:ea typeface="Source Sans Pro"/>
              <a:cs typeface="Source Sans Pro"/>
              <a:sym typeface="Source Sans Pro"/>
            </a:endParaRPr>
          </a:p>
        </p:txBody>
      </p:sp>
      <p:sp>
        <p:nvSpPr>
          <p:cNvPr id="434" name="Google Shape;434;p61"/>
          <p:cNvSpPr txBox="1"/>
          <p:nvPr/>
        </p:nvSpPr>
        <p:spPr>
          <a:xfrm>
            <a:off x="2057925" y="2387388"/>
            <a:ext cx="5301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1C304A"/>
                </a:solidFill>
                <a:latin typeface="Source Sans Pro"/>
                <a:ea typeface="Source Sans Pro"/>
                <a:cs typeface="Source Sans Pro"/>
                <a:sym typeface="Source Sans Pro"/>
              </a:rPr>
              <a:t>no</a:t>
            </a:r>
            <a:endParaRPr sz="1000">
              <a:solidFill>
                <a:srgbClr val="1C304A"/>
              </a:solidFill>
              <a:latin typeface="Source Sans Pro"/>
              <a:ea typeface="Source Sans Pro"/>
              <a:cs typeface="Source Sans Pro"/>
              <a:sym typeface="Source Sans Pro"/>
            </a:endParaRPr>
          </a:p>
        </p:txBody>
      </p:sp>
      <p:sp>
        <p:nvSpPr>
          <p:cNvPr id="435" name="Google Shape;435;p61"/>
          <p:cNvSpPr txBox="1"/>
          <p:nvPr/>
        </p:nvSpPr>
        <p:spPr>
          <a:xfrm>
            <a:off x="3733975" y="2398275"/>
            <a:ext cx="5301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1C304A"/>
                </a:solidFill>
                <a:latin typeface="Source Sans Pro"/>
                <a:ea typeface="Source Sans Pro"/>
                <a:cs typeface="Source Sans Pro"/>
                <a:sym typeface="Source Sans Pro"/>
              </a:rPr>
              <a:t>no</a:t>
            </a:r>
            <a:endParaRPr sz="1000">
              <a:solidFill>
                <a:srgbClr val="1C304A"/>
              </a:solidFill>
              <a:latin typeface="Source Sans Pro"/>
              <a:ea typeface="Source Sans Pro"/>
              <a:cs typeface="Source Sans Pro"/>
              <a:sym typeface="Source Sans Pro"/>
            </a:endParaRPr>
          </a:p>
        </p:txBody>
      </p:sp>
      <p:sp>
        <p:nvSpPr>
          <p:cNvPr id="436" name="Google Shape;436;p61"/>
          <p:cNvSpPr txBox="1"/>
          <p:nvPr/>
        </p:nvSpPr>
        <p:spPr>
          <a:xfrm>
            <a:off x="5410050" y="2387400"/>
            <a:ext cx="5301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1C304A"/>
                </a:solidFill>
                <a:latin typeface="Source Sans Pro"/>
                <a:ea typeface="Source Sans Pro"/>
                <a:cs typeface="Source Sans Pro"/>
                <a:sym typeface="Source Sans Pro"/>
              </a:rPr>
              <a:t>no</a:t>
            </a:r>
            <a:endParaRPr sz="1000">
              <a:solidFill>
                <a:srgbClr val="1C304A"/>
              </a:solidFill>
              <a:latin typeface="Source Sans Pro"/>
              <a:ea typeface="Source Sans Pro"/>
              <a:cs typeface="Source Sans Pro"/>
              <a:sym typeface="Source Sans Pro"/>
            </a:endParaRPr>
          </a:p>
        </p:txBody>
      </p:sp>
      <p:sp>
        <p:nvSpPr>
          <p:cNvPr id="437" name="Google Shape;437;p61"/>
          <p:cNvSpPr txBox="1"/>
          <p:nvPr/>
        </p:nvSpPr>
        <p:spPr>
          <a:xfrm>
            <a:off x="5410050" y="3643225"/>
            <a:ext cx="5301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1C304A"/>
                </a:solidFill>
                <a:latin typeface="Source Sans Pro"/>
                <a:ea typeface="Source Sans Pro"/>
                <a:cs typeface="Source Sans Pro"/>
                <a:sym typeface="Source Sans Pro"/>
              </a:rPr>
              <a:t>no</a:t>
            </a:r>
            <a:endParaRPr sz="1000">
              <a:solidFill>
                <a:srgbClr val="1C304A"/>
              </a:solidFill>
              <a:latin typeface="Source Sans Pro"/>
              <a:ea typeface="Source Sans Pro"/>
              <a:cs typeface="Source Sans Pro"/>
              <a:sym typeface="Source Sans Pro"/>
            </a:endParaRPr>
          </a:p>
        </p:txBody>
      </p:sp>
      <p:sp>
        <p:nvSpPr>
          <p:cNvPr id="438" name="Google Shape;438;p61">
            <a:extLst>
              <a:ext uri="{C183D7F6-B498-43B3-948B-1728B52AA6E4}">
                <adec:decorative xmlns:adec="http://schemas.microsoft.com/office/drawing/2017/decorative" val="1"/>
              </a:ext>
            </a:extLst>
          </p:cNvPr>
          <p:cNvSpPr/>
          <p:nvPr/>
        </p:nvSpPr>
        <p:spPr>
          <a:xfrm>
            <a:off x="1526725" y="2691750"/>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1C304A"/>
                </a:solidFill>
                <a:latin typeface="Source Sans Pro"/>
                <a:ea typeface="Source Sans Pro"/>
                <a:cs typeface="Source Sans Pro"/>
                <a:sym typeface="Source Sans Pro"/>
              </a:rPr>
              <a:t>You don’t need a blockchain</a:t>
            </a:r>
            <a:endParaRPr sz="1200">
              <a:solidFill>
                <a:srgbClr val="1C304A"/>
              </a:solidFill>
              <a:latin typeface="Source Sans Pro"/>
              <a:ea typeface="Source Sans Pro"/>
              <a:cs typeface="Source Sans Pro"/>
              <a:sym typeface="Source Sans Pro"/>
            </a:endParaRPr>
          </a:p>
        </p:txBody>
      </p:sp>
      <p:sp>
        <p:nvSpPr>
          <p:cNvPr id="422" name="Google Shape;422;p61">
            <a:extLst>
              <a:ext uri="{C183D7F6-B498-43B3-948B-1728B52AA6E4}">
                <adec:decorative xmlns:adec="http://schemas.microsoft.com/office/drawing/2017/decorative" val="1"/>
              </a:ext>
            </a:extLst>
          </p:cNvPr>
          <p:cNvSpPr/>
          <p:nvPr/>
        </p:nvSpPr>
        <p:spPr>
          <a:xfrm>
            <a:off x="3202800" y="2713525"/>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1C304A"/>
                </a:solidFill>
                <a:latin typeface="Source Sans Pro"/>
                <a:ea typeface="Source Sans Pro"/>
                <a:cs typeface="Source Sans Pro"/>
                <a:sym typeface="Source Sans Pro"/>
              </a:rPr>
              <a:t>You don’t need a blockchain</a:t>
            </a:r>
            <a:endParaRPr sz="1200">
              <a:solidFill>
                <a:srgbClr val="1C304A"/>
              </a:solidFill>
              <a:latin typeface="Source Sans Pro"/>
              <a:ea typeface="Source Sans Pro"/>
              <a:cs typeface="Source Sans Pro"/>
              <a:sym typeface="Source Sans Pro"/>
            </a:endParaRPr>
          </a:p>
        </p:txBody>
      </p:sp>
      <p:sp>
        <p:nvSpPr>
          <p:cNvPr id="439" name="Google Shape;439;p61">
            <a:extLst>
              <a:ext uri="{C183D7F6-B498-43B3-948B-1728B52AA6E4}">
                <adec:decorative xmlns:adec="http://schemas.microsoft.com/office/drawing/2017/decorative" val="1"/>
              </a:ext>
            </a:extLst>
          </p:cNvPr>
          <p:cNvSpPr/>
          <p:nvPr/>
        </p:nvSpPr>
        <p:spPr>
          <a:xfrm>
            <a:off x="6554975" y="2691750"/>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1C304A"/>
                </a:solidFill>
                <a:latin typeface="Source Sans Pro"/>
                <a:ea typeface="Source Sans Pro"/>
                <a:cs typeface="Source Sans Pro"/>
                <a:sym typeface="Source Sans Pro"/>
              </a:rPr>
              <a:t>You don’t need a blockchain</a:t>
            </a:r>
            <a:endParaRPr sz="1200">
              <a:solidFill>
                <a:srgbClr val="1C304A"/>
              </a:solidFill>
              <a:latin typeface="Source Sans Pro"/>
              <a:ea typeface="Source Sans Pro"/>
              <a:cs typeface="Source Sans Pro"/>
              <a:sym typeface="Source Sans Pro"/>
            </a:endParaRPr>
          </a:p>
        </p:txBody>
      </p:sp>
      <p:sp>
        <p:nvSpPr>
          <p:cNvPr id="440" name="Google Shape;440;p61">
            <a:extLst>
              <a:ext uri="{C183D7F6-B498-43B3-948B-1728B52AA6E4}">
                <adec:decorative xmlns:adec="http://schemas.microsoft.com/office/drawing/2017/decorative" val="1"/>
              </a:ext>
            </a:extLst>
          </p:cNvPr>
          <p:cNvSpPr/>
          <p:nvPr/>
        </p:nvSpPr>
        <p:spPr>
          <a:xfrm>
            <a:off x="6554950" y="1457700"/>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1C304A"/>
                </a:solidFill>
                <a:latin typeface="Source Sans Pro"/>
                <a:ea typeface="Source Sans Pro"/>
                <a:cs typeface="Source Sans Pro"/>
                <a:sym typeface="Source Sans Pro"/>
              </a:rPr>
              <a:t>You don’t need a blockchain</a:t>
            </a:r>
            <a:endParaRPr sz="1200">
              <a:solidFill>
                <a:srgbClr val="1C304A"/>
              </a:solidFill>
              <a:latin typeface="Source Sans Pro"/>
              <a:ea typeface="Source Sans Pro"/>
              <a:cs typeface="Source Sans Pro"/>
              <a:sym typeface="Source Sans Pro"/>
            </a:endParaRPr>
          </a:p>
        </p:txBody>
      </p:sp>
      <p:sp>
        <p:nvSpPr>
          <p:cNvPr id="441" name="Google Shape;441;p61">
            <a:extLst>
              <a:ext uri="{C183D7F6-B498-43B3-948B-1728B52AA6E4}">
                <adec:decorative xmlns:adec="http://schemas.microsoft.com/office/drawing/2017/decorative" val="1"/>
              </a:ext>
            </a:extLst>
          </p:cNvPr>
          <p:cNvSpPr/>
          <p:nvPr/>
        </p:nvSpPr>
        <p:spPr>
          <a:xfrm>
            <a:off x="4879925" y="3947575"/>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1C304A"/>
                </a:solidFill>
                <a:latin typeface="Source Sans Pro"/>
                <a:ea typeface="Source Sans Pro"/>
                <a:cs typeface="Source Sans Pro"/>
                <a:sym typeface="Source Sans Pro"/>
              </a:rPr>
              <a:t>Ok, you need a blockchain</a:t>
            </a:r>
            <a:endParaRPr sz="1200">
              <a:solidFill>
                <a:srgbClr val="1C304A"/>
              </a:solidFill>
              <a:latin typeface="Source Sans Pro"/>
              <a:ea typeface="Source Sans Pro"/>
              <a:cs typeface="Source Sans Pro"/>
              <a:sym typeface="Source Sans Pro"/>
            </a:endParaRPr>
          </a:p>
        </p:txBody>
      </p:sp>
      <p:sp>
        <p:nvSpPr>
          <p:cNvPr id="442" name="Google Shape;442;p61"/>
          <p:cNvSpPr txBox="1"/>
          <p:nvPr/>
        </p:nvSpPr>
        <p:spPr>
          <a:xfrm>
            <a:off x="2301475" y="850875"/>
            <a:ext cx="4541100" cy="4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304A"/>
                </a:solidFill>
                <a:latin typeface="Source Sans Pro"/>
                <a:ea typeface="Source Sans Pro"/>
                <a:cs typeface="Source Sans Pro"/>
                <a:sym typeface="Source Sans Pro"/>
              </a:rPr>
              <a:t>Do you need a blockchain?</a:t>
            </a:r>
            <a:endParaRPr sz="2400" b="1">
              <a:solidFill>
                <a:srgbClr val="1C304A"/>
              </a:solidFill>
              <a:latin typeface="Source Sans Pro"/>
              <a:ea typeface="Source Sans Pro"/>
              <a:cs typeface="Source Sans Pro"/>
              <a:sym typeface="Source Sans Pro"/>
            </a:endParaRPr>
          </a:p>
        </p:txBody>
      </p:sp>
      <p:sp>
        <p:nvSpPr>
          <p:cNvPr id="35" name="Google Shape;405;p60">
            <a:extLst>
              <a:ext uri="{FF2B5EF4-FFF2-40B4-BE49-F238E27FC236}">
                <a16:creationId xmlns:a16="http://schemas.microsoft.com/office/drawing/2014/main" id="{ACBCC826-7ED0-ED44-8647-3EE0EB00F051}"/>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diagram contrast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62"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448" name="Google Shape;448;p62"/>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All parts of this diagram have a 3:1 or better contrast ratio against the background</a:t>
            </a:r>
            <a:endParaRPr dirty="0"/>
          </a:p>
        </p:txBody>
      </p:sp>
      <p:sp>
        <p:nvSpPr>
          <p:cNvPr id="449" name="Google Shape;449;p62">
            <a:extLst>
              <a:ext uri="{C183D7F6-B498-43B3-948B-1728B52AA6E4}">
                <adec:decorative xmlns:adec="http://schemas.microsoft.com/office/drawing/2017/decorative" val="1"/>
              </a:ext>
            </a:extLst>
          </p:cNvPr>
          <p:cNvSpPr/>
          <p:nvPr/>
        </p:nvSpPr>
        <p:spPr>
          <a:xfrm>
            <a:off x="1526763" y="1435956"/>
            <a:ext cx="1062300" cy="8775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50" name="Google Shape;450;p62">
            <a:extLst>
              <a:ext uri="{C183D7F6-B498-43B3-948B-1728B52AA6E4}">
                <adec:decorative xmlns:adec="http://schemas.microsoft.com/office/drawing/2017/decorative" val="1"/>
              </a:ext>
            </a:extLst>
          </p:cNvPr>
          <p:cNvSpPr/>
          <p:nvPr/>
        </p:nvSpPr>
        <p:spPr>
          <a:xfrm>
            <a:off x="3202826" y="1435956"/>
            <a:ext cx="1062300" cy="8775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51" name="Google Shape;451;p62">
            <a:extLst>
              <a:ext uri="{C183D7F6-B498-43B3-948B-1728B52AA6E4}">
                <adec:decorative xmlns:adec="http://schemas.microsoft.com/office/drawing/2017/decorative" val="1"/>
              </a:ext>
            </a:extLst>
          </p:cNvPr>
          <p:cNvSpPr/>
          <p:nvPr/>
        </p:nvSpPr>
        <p:spPr>
          <a:xfrm>
            <a:off x="4878890" y="1435956"/>
            <a:ext cx="1062300" cy="8775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52" name="Google Shape;452;p62">
            <a:extLst>
              <a:ext uri="{C183D7F6-B498-43B3-948B-1728B52AA6E4}">
                <adec:decorative xmlns:adec="http://schemas.microsoft.com/office/drawing/2017/decorative" val="1"/>
              </a:ext>
            </a:extLst>
          </p:cNvPr>
          <p:cNvSpPr/>
          <p:nvPr/>
        </p:nvSpPr>
        <p:spPr>
          <a:xfrm>
            <a:off x="4878879" y="2691774"/>
            <a:ext cx="1062300" cy="8775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cxnSp>
        <p:nvCxnSpPr>
          <p:cNvPr id="453" name="Google Shape;453;p62">
            <a:extLst>
              <a:ext uri="{C183D7F6-B498-43B3-948B-1728B52AA6E4}">
                <adec:decorative xmlns:adec="http://schemas.microsoft.com/office/drawing/2017/decorative" val="1"/>
              </a:ext>
            </a:extLst>
          </p:cNvPr>
          <p:cNvCxnSpPr>
            <a:stCxn id="449" idx="3"/>
            <a:endCxn id="450" idx="1"/>
          </p:cNvCxnSpPr>
          <p:nvPr/>
        </p:nvCxnSpPr>
        <p:spPr>
          <a:xfrm>
            <a:off x="2589063" y="1874706"/>
            <a:ext cx="613800" cy="0"/>
          </a:xfrm>
          <a:prstGeom prst="straightConnector1">
            <a:avLst/>
          </a:prstGeom>
          <a:noFill/>
          <a:ln w="9525" cap="flat" cmpd="sng">
            <a:solidFill>
              <a:schemeClr val="dk2"/>
            </a:solidFill>
            <a:prstDash val="solid"/>
            <a:round/>
            <a:headEnd type="none" w="med" len="med"/>
            <a:tailEnd type="triangle" w="med" len="med"/>
          </a:ln>
        </p:spPr>
      </p:cxnSp>
      <p:cxnSp>
        <p:nvCxnSpPr>
          <p:cNvPr id="454" name="Google Shape;454;p62">
            <a:extLst>
              <a:ext uri="{C183D7F6-B498-43B3-948B-1728B52AA6E4}">
                <adec:decorative xmlns:adec="http://schemas.microsoft.com/office/drawing/2017/decorative" val="1"/>
              </a:ext>
            </a:extLst>
          </p:cNvPr>
          <p:cNvCxnSpPr>
            <a:stCxn id="450" idx="3"/>
            <a:endCxn id="451" idx="1"/>
          </p:cNvCxnSpPr>
          <p:nvPr/>
        </p:nvCxnSpPr>
        <p:spPr>
          <a:xfrm>
            <a:off x="4265126" y="1874706"/>
            <a:ext cx="613800" cy="0"/>
          </a:xfrm>
          <a:prstGeom prst="straightConnector1">
            <a:avLst/>
          </a:prstGeom>
          <a:noFill/>
          <a:ln w="9525" cap="flat" cmpd="sng">
            <a:solidFill>
              <a:schemeClr val="dk2"/>
            </a:solidFill>
            <a:prstDash val="solid"/>
            <a:round/>
            <a:headEnd type="none" w="med" len="med"/>
            <a:tailEnd type="triangle" w="med" len="med"/>
          </a:ln>
        </p:spPr>
      </p:cxnSp>
      <p:cxnSp>
        <p:nvCxnSpPr>
          <p:cNvPr id="455" name="Google Shape;455;p62">
            <a:extLst>
              <a:ext uri="{C183D7F6-B498-43B3-948B-1728B52AA6E4}">
                <adec:decorative xmlns:adec="http://schemas.microsoft.com/office/drawing/2017/decorative" val="1"/>
              </a:ext>
            </a:extLst>
          </p:cNvPr>
          <p:cNvCxnSpPr>
            <a:stCxn id="451" idx="3"/>
            <a:endCxn id="456" idx="1"/>
          </p:cNvCxnSpPr>
          <p:nvPr/>
        </p:nvCxnSpPr>
        <p:spPr>
          <a:xfrm>
            <a:off x="5941190" y="1874706"/>
            <a:ext cx="613800" cy="0"/>
          </a:xfrm>
          <a:prstGeom prst="straightConnector1">
            <a:avLst/>
          </a:prstGeom>
          <a:noFill/>
          <a:ln w="9525" cap="flat" cmpd="sng">
            <a:solidFill>
              <a:schemeClr val="dk2"/>
            </a:solidFill>
            <a:prstDash val="solid"/>
            <a:round/>
            <a:headEnd type="none" w="med" len="med"/>
            <a:tailEnd type="triangle" w="med" len="med"/>
          </a:ln>
        </p:spPr>
      </p:cxnSp>
      <p:cxnSp>
        <p:nvCxnSpPr>
          <p:cNvPr id="457" name="Google Shape;457;p62">
            <a:extLst>
              <a:ext uri="{C183D7F6-B498-43B3-948B-1728B52AA6E4}">
                <adec:decorative xmlns:adec="http://schemas.microsoft.com/office/drawing/2017/decorative" val="1"/>
              </a:ext>
            </a:extLst>
          </p:cNvPr>
          <p:cNvCxnSpPr>
            <a:stCxn id="450" idx="2"/>
            <a:endCxn id="458" idx="0"/>
          </p:cNvCxnSpPr>
          <p:nvPr/>
        </p:nvCxnSpPr>
        <p:spPr>
          <a:xfrm>
            <a:off x="3733976" y="2313456"/>
            <a:ext cx="0" cy="400200"/>
          </a:xfrm>
          <a:prstGeom prst="straightConnector1">
            <a:avLst/>
          </a:prstGeom>
          <a:noFill/>
          <a:ln w="9525" cap="flat" cmpd="sng">
            <a:solidFill>
              <a:schemeClr val="dk2"/>
            </a:solidFill>
            <a:prstDash val="solid"/>
            <a:round/>
            <a:headEnd type="none" w="med" len="med"/>
            <a:tailEnd type="triangle" w="med" len="med"/>
          </a:ln>
        </p:spPr>
      </p:cxnSp>
      <p:cxnSp>
        <p:nvCxnSpPr>
          <p:cNvPr id="459" name="Google Shape;459;p62">
            <a:extLst>
              <a:ext uri="{C183D7F6-B498-43B3-948B-1728B52AA6E4}">
                <adec:decorative xmlns:adec="http://schemas.microsoft.com/office/drawing/2017/decorative" val="1"/>
              </a:ext>
            </a:extLst>
          </p:cNvPr>
          <p:cNvCxnSpPr>
            <a:stCxn id="449" idx="2"/>
            <a:endCxn id="460" idx="0"/>
          </p:cNvCxnSpPr>
          <p:nvPr/>
        </p:nvCxnSpPr>
        <p:spPr>
          <a:xfrm>
            <a:off x="2057913" y="2313456"/>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461" name="Google Shape;461;p62">
            <a:extLst>
              <a:ext uri="{C183D7F6-B498-43B3-948B-1728B52AA6E4}">
                <adec:decorative xmlns:adec="http://schemas.microsoft.com/office/drawing/2017/decorative" val="1"/>
              </a:ext>
            </a:extLst>
          </p:cNvPr>
          <p:cNvCxnSpPr>
            <a:stCxn id="451" idx="2"/>
            <a:endCxn id="452" idx="0"/>
          </p:cNvCxnSpPr>
          <p:nvPr/>
        </p:nvCxnSpPr>
        <p:spPr>
          <a:xfrm>
            <a:off x="5410040" y="2313456"/>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462" name="Google Shape;462;p62">
            <a:extLst>
              <a:ext uri="{C183D7F6-B498-43B3-948B-1728B52AA6E4}">
                <adec:decorative xmlns:adec="http://schemas.microsoft.com/office/drawing/2017/decorative" val="1"/>
              </a:ext>
            </a:extLst>
          </p:cNvPr>
          <p:cNvCxnSpPr>
            <a:stCxn id="452" idx="3"/>
            <a:endCxn id="463" idx="1"/>
          </p:cNvCxnSpPr>
          <p:nvPr/>
        </p:nvCxnSpPr>
        <p:spPr>
          <a:xfrm>
            <a:off x="5941179" y="3130524"/>
            <a:ext cx="613800" cy="0"/>
          </a:xfrm>
          <a:prstGeom prst="straightConnector1">
            <a:avLst/>
          </a:prstGeom>
          <a:noFill/>
          <a:ln w="9525" cap="flat" cmpd="sng">
            <a:solidFill>
              <a:schemeClr val="dk2"/>
            </a:solidFill>
            <a:prstDash val="solid"/>
            <a:round/>
            <a:headEnd type="none" w="med" len="med"/>
            <a:tailEnd type="triangle" w="med" len="med"/>
          </a:ln>
        </p:spPr>
      </p:cxnSp>
      <p:cxnSp>
        <p:nvCxnSpPr>
          <p:cNvPr id="464" name="Google Shape;464;p62">
            <a:extLst>
              <a:ext uri="{C183D7F6-B498-43B3-948B-1728B52AA6E4}">
                <adec:decorative xmlns:adec="http://schemas.microsoft.com/office/drawing/2017/decorative" val="1"/>
              </a:ext>
            </a:extLst>
          </p:cNvPr>
          <p:cNvCxnSpPr>
            <a:stCxn id="452" idx="2"/>
            <a:endCxn id="465" idx="0"/>
          </p:cNvCxnSpPr>
          <p:nvPr/>
        </p:nvCxnSpPr>
        <p:spPr>
          <a:xfrm>
            <a:off x="5410029" y="3569274"/>
            <a:ext cx="2100" cy="378300"/>
          </a:xfrm>
          <a:prstGeom prst="straightConnector1">
            <a:avLst/>
          </a:prstGeom>
          <a:noFill/>
          <a:ln w="9525" cap="flat" cmpd="sng">
            <a:solidFill>
              <a:schemeClr val="dk2"/>
            </a:solidFill>
            <a:prstDash val="solid"/>
            <a:round/>
            <a:headEnd type="none" w="med" len="med"/>
            <a:tailEnd type="triangle" w="med" len="med"/>
          </a:ln>
        </p:spPr>
      </p:cxnSp>
      <p:sp>
        <p:nvSpPr>
          <p:cNvPr id="466" name="Google Shape;466;p62">
            <a:extLst>
              <a:ext uri="{C183D7F6-B498-43B3-948B-1728B52AA6E4}">
                <adec:decorative xmlns:adec="http://schemas.microsoft.com/office/drawing/2017/decorative" val="1"/>
              </a:ext>
            </a:extLst>
          </p:cNvPr>
          <p:cNvSpPr txBox="1"/>
          <p:nvPr/>
        </p:nvSpPr>
        <p:spPr>
          <a:xfrm>
            <a:off x="2630900" y="1644300"/>
            <a:ext cx="530100" cy="2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Source Sans Pro"/>
              <a:ea typeface="Source Sans Pro"/>
              <a:cs typeface="Source Sans Pro"/>
              <a:sym typeface="Source Sans Pro"/>
            </a:endParaRPr>
          </a:p>
        </p:txBody>
      </p:sp>
      <p:sp>
        <p:nvSpPr>
          <p:cNvPr id="467" name="Google Shape;467;p62">
            <a:extLst>
              <a:ext uri="{C183D7F6-B498-43B3-948B-1728B52AA6E4}">
                <adec:decorative xmlns:adec="http://schemas.microsoft.com/office/drawing/2017/decorative" val="1"/>
              </a:ext>
            </a:extLst>
          </p:cNvPr>
          <p:cNvSpPr txBox="1"/>
          <p:nvPr/>
        </p:nvSpPr>
        <p:spPr>
          <a:xfrm>
            <a:off x="4306963" y="1644300"/>
            <a:ext cx="530100" cy="2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Source Sans Pro"/>
              <a:ea typeface="Source Sans Pro"/>
              <a:cs typeface="Source Sans Pro"/>
              <a:sym typeface="Source Sans Pro"/>
            </a:endParaRPr>
          </a:p>
        </p:txBody>
      </p:sp>
      <p:sp>
        <p:nvSpPr>
          <p:cNvPr id="468" name="Google Shape;468;p62">
            <a:extLst>
              <a:ext uri="{C183D7F6-B498-43B3-948B-1728B52AA6E4}">
                <adec:decorative xmlns:adec="http://schemas.microsoft.com/office/drawing/2017/decorative" val="1"/>
              </a:ext>
            </a:extLst>
          </p:cNvPr>
          <p:cNvSpPr txBox="1"/>
          <p:nvPr/>
        </p:nvSpPr>
        <p:spPr>
          <a:xfrm>
            <a:off x="5983025" y="1644300"/>
            <a:ext cx="530100" cy="2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Source Sans Pro"/>
              <a:ea typeface="Source Sans Pro"/>
              <a:cs typeface="Source Sans Pro"/>
              <a:sym typeface="Source Sans Pro"/>
            </a:endParaRPr>
          </a:p>
        </p:txBody>
      </p:sp>
      <p:sp>
        <p:nvSpPr>
          <p:cNvPr id="469" name="Google Shape;469;p62">
            <a:extLst>
              <a:ext uri="{C183D7F6-B498-43B3-948B-1728B52AA6E4}">
                <adec:decorative xmlns:adec="http://schemas.microsoft.com/office/drawing/2017/decorative" val="1"/>
              </a:ext>
            </a:extLst>
          </p:cNvPr>
          <p:cNvSpPr txBox="1"/>
          <p:nvPr/>
        </p:nvSpPr>
        <p:spPr>
          <a:xfrm>
            <a:off x="5983013" y="2900125"/>
            <a:ext cx="530100" cy="2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Source Sans Pro"/>
              <a:ea typeface="Source Sans Pro"/>
              <a:cs typeface="Source Sans Pro"/>
              <a:sym typeface="Source Sans Pro"/>
            </a:endParaRPr>
          </a:p>
        </p:txBody>
      </p:sp>
      <p:sp>
        <p:nvSpPr>
          <p:cNvPr id="470" name="Google Shape;470;p62">
            <a:extLst>
              <a:ext uri="{C183D7F6-B498-43B3-948B-1728B52AA6E4}">
                <adec:decorative xmlns:adec="http://schemas.microsoft.com/office/drawing/2017/decorative" val="1"/>
              </a:ext>
            </a:extLst>
          </p:cNvPr>
          <p:cNvSpPr txBox="1"/>
          <p:nvPr/>
        </p:nvSpPr>
        <p:spPr>
          <a:xfrm>
            <a:off x="2057925" y="2387388"/>
            <a:ext cx="5301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Source Sans Pro"/>
              <a:ea typeface="Source Sans Pro"/>
              <a:cs typeface="Source Sans Pro"/>
              <a:sym typeface="Source Sans Pro"/>
            </a:endParaRPr>
          </a:p>
        </p:txBody>
      </p:sp>
      <p:sp>
        <p:nvSpPr>
          <p:cNvPr id="471" name="Google Shape;471;p62">
            <a:extLst>
              <a:ext uri="{C183D7F6-B498-43B3-948B-1728B52AA6E4}">
                <adec:decorative xmlns:adec="http://schemas.microsoft.com/office/drawing/2017/decorative" val="1"/>
              </a:ext>
            </a:extLst>
          </p:cNvPr>
          <p:cNvSpPr txBox="1"/>
          <p:nvPr/>
        </p:nvSpPr>
        <p:spPr>
          <a:xfrm>
            <a:off x="3733975" y="2398275"/>
            <a:ext cx="5301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Source Sans Pro"/>
              <a:ea typeface="Source Sans Pro"/>
              <a:cs typeface="Source Sans Pro"/>
              <a:sym typeface="Source Sans Pro"/>
            </a:endParaRPr>
          </a:p>
        </p:txBody>
      </p:sp>
      <p:sp>
        <p:nvSpPr>
          <p:cNvPr id="472" name="Google Shape;472;p62">
            <a:extLst>
              <a:ext uri="{C183D7F6-B498-43B3-948B-1728B52AA6E4}">
                <adec:decorative xmlns:adec="http://schemas.microsoft.com/office/drawing/2017/decorative" val="1"/>
              </a:ext>
            </a:extLst>
          </p:cNvPr>
          <p:cNvSpPr txBox="1"/>
          <p:nvPr/>
        </p:nvSpPr>
        <p:spPr>
          <a:xfrm>
            <a:off x="5410050" y="2387400"/>
            <a:ext cx="5301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Source Sans Pro"/>
              <a:ea typeface="Source Sans Pro"/>
              <a:cs typeface="Source Sans Pro"/>
              <a:sym typeface="Source Sans Pro"/>
            </a:endParaRPr>
          </a:p>
        </p:txBody>
      </p:sp>
      <p:sp>
        <p:nvSpPr>
          <p:cNvPr id="473" name="Google Shape;473;p62">
            <a:extLst>
              <a:ext uri="{C183D7F6-B498-43B3-948B-1728B52AA6E4}">
                <adec:decorative xmlns:adec="http://schemas.microsoft.com/office/drawing/2017/decorative" val="1"/>
              </a:ext>
            </a:extLst>
          </p:cNvPr>
          <p:cNvSpPr txBox="1"/>
          <p:nvPr/>
        </p:nvSpPr>
        <p:spPr>
          <a:xfrm>
            <a:off x="5410050" y="3643225"/>
            <a:ext cx="5301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Source Sans Pro"/>
              <a:ea typeface="Source Sans Pro"/>
              <a:cs typeface="Source Sans Pro"/>
              <a:sym typeface="Source Sans Pro"/>
            </a:endParaRPr>
          </a:p>
        </p:txBody>
      </p:sp>
      <p:sp>
        <p:nvSpPr>
          <p:cNvPr id="474" name="Google Shape;474;p62">
            <a:extLst>
              <a:ext uri="{C183D7F6-B498-43B3-948B-1728B52AA6E4}">
                <adec:decorative xmlns:adec="http://schemas.microsoft.com/office/drawing/2017/decorative" val="1"/>
              </a:ext>
            </a:extLst>
          </p:cNvPr>
          <p:cNvSpPr/>
          <p:nvPr/>
        </p:nvSpPr>
        <p:spPr>
          <a:xfrm>
            <a:off x="1526725" y="2691750"/>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ource Sans Pro"/>
              <a:ea typeface="Source Sans Pro"/>
              <a:cs typeface="Source Sans Pro"/>
              <a:sym typeface="Source Sans Pro"/>
            </a:endParaRPr>
          </a:p>
        </p:txBody>
      </p:sp>
      <p:sp>
        <p:nvSpPr>
          <p:cNvPr id="458" name="Google Shape;458;p62">
            <a:extLst>
              <a:ext uri="{C183D7F6-B498-43B3-948B-1728B52AA6E4}">
                <adec:decorative xmlns:adec="http://schemas.microsoft.com/office/drawing/2017/decorative" val="1"/>
              </a:ext>
            </a:extLst>
          </p:cNvPr>
          <p:cNvSpPr/>
          <p:nvPr/>
        </p:nvSpPr>
        <p:spPr>
          <a:xfrm>
            <a:off x="3202800" y="2713525"/>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ource Sans Pro"/>
              <a:ea typeface="Source Sans Pro"/>
              <a:cs typeface="Source Sans Pro"/>
              <a:sym typeface="Source Sans Pro"/>
            </a:endParaRPr>
          </a:p>
        </p:txBody>
      </p:sp>
      <p:sp>
        <p:nvSpPr>
          <p:cNvPr id="475" name="Google Shape;475;p62">
            <a:extLst>
              <a:ext uri="{C183D7F6-B498-43B3-948B-1728B52AA6E4}">
                <adec:decorative xmlns:adec="http://schemas.microsoft.com/office/drawing/2017/decorative" val="1"/>
              </a:ext>
            </a:extLst>
          </p:cNvPr>
          <p:cNvSpPr/>
          <p:nvPr/>
        </p:nvSpPr>
        <p:spPr>
          <a:xfrm>
            <a:off x="6554975" y="2691750"/>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ource Sans Pro"/>
              <a:ea typeface="Source Sans Pro"/>
              <a:cs typeface="Source Sans Pro"/>
              <a:sym typeface="Source Sans Pro"/>
            </a:endParaRPr>
          </a:p>
        </p:txBody>
      </p:sp>
      <p:sp>
        <p:nvSpPr>
          <p:cNvPr id="476" name="Google Shape;476;p62">
            <a:extLst>
              <a:ext uri="{C183D7F6-B498-43B3-948B-1728B52AA6E4}">
                <adec:decorative xmlns:adec="http://schemas.microsoft.com/office/drawing/2017/decorative" val="1"/>
              </a:ext>
            </a:extLst>
          </p:cNvPr>
          <p:cNvSpPr/>
          <p:nvPr/>
        </p:nvSpPr>
        <p:spPr>
          <a:xfrm>
            <a:off x="6554950" y="1457700"/>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ource Sans Pro"/>
              <a:ea typeface="Source Sans Pro"/>
              <a:cs typeface="Source Sans Pro"/>
              <a:sym typeface="Source Sans Pro"/>
            </a:endParaRPr>
          </a:p>
        </p:txBody>
      </p:sp>
      <p:sp>
        <p:nvSpPr>
          <p:cNvPr id="477" name="Google Shape;477;p62">
            <a:extLst>
              <a:ext uri="{C183D7F6-B498-43B3-948B-1728B52AA6E4}">
                <adec:decorative xmlns:adec="http://schemas.microsoft.com/office/drawing/2017/decorative" val="1"/>
              </a:ext>
            </a:extLst>
          </p:cNvPr>
          <p:cNvSpPr/>
          <p:nvPr/>
        </p:nvSpPr>
        <p:spPr>
          <a:xfrm>
            <a:off x="4879925" y="3947575"/>
            <a:ext cx="1062300" cy="834000"/>
          </a:xfrm>
          <a:prstGeom prst="roundRect">
            <a:avLst>
              <a:gd name="adj" fmla="val 16667"/>
            </a:avLst>
          </a:prstGeom>
          <a:noFill/>
          <a:ln w="9525" cap="flat" cmpd="sng">
            <a:solidFill>
              <a:srgbClr val="046B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ource Sans Pro"/>
              <a:ea typeface="Source Sans Pro"/>
              <a:cs typeface="Source Sans Pro"/>
              <a:sym typeface="Source Sans Pro"/>
            </a:endParaRPr>
          </a:p>
        </p:txBody>
      </p:sp>
      <p:sp>
        <p:nvSpPr>
          <p:cNvPr id="478" name="Google Shape;478;p62">
            <a:extLst>
              <a:ext uri="{C183D7F6-B498-43B3-948B-1728B52AA6E4}">
                <adec:decorative xmlns:adec="http://schemas.microsoft.com/office/drawing/2017/decorative" val="1"/>
              </a:ext>
            </a:extLst>
          </p:cNvPr>
          <p:cNvSpPr/>
          <p:nvPr/>
        </p:nvSpPr>
        <p:spPr>
          <a:xfrm>
            <a:off x="1654200" y="1671475"/>
            <a:ext cx="8493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79" name="Google Shape;479;p62">
            <a:extLst>
              <a:ext uri="{C183D7F6-B498-43B3-948B-1728B52AA6E4}">
                <adec:decorative xmlns:adec="http://schemas.microsoft.com/office/drawing/2017/decorative" val="1"/>
              </a:ext>
            </a:extLst>
          </p:cNvPr>
          <p:cNvSpPr/>
          <p:nvPr/>
        </p:nvSpPr>
        <p:spPr>
          <a:xfrm>
            <a:off x="1654200" y="1832688"/>
            <a:ext cx="8493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0" name="Google Shape;480;p62">
            <a:extLst>
              <a:ext uri="{C183D7F6-B498-43B3-948B-1728B52AA6E4}">
                <adec:decorative xmlns:adec="http://schemas.microsoft.com/office/drawing/2017/decorative" val="1"/>
              </a:ext>
            </a:extLst>
          </p:cNvPr>
          <p:cNvSpPr/>
          <p:nvPr/>
        </p:nvSpPr>
        <p:spPr>
          <a:xfrm>
            <a:off x="1654150" y="1993925"/>
            <a:ext cx="6684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1" name="Google Shape;481;p62">
            <a:extLst>
              <a:ext uri="{C183D7F6-B498-43B3-948B-1728B52AA6E4}">
                <adec:decorative xmlns:adec="http://schemas.microsoft.com/office/drawing/2017/decorative" val="1"/>
              </a:ext>
            </a:extLst>
          </p:cNvPr>
          <p:cNvSpPr/>
          <p:nvPr/>
        </p:nvSpPr>
        <p:spPr>
          <a:xfrm>
            <a:off x="3288438" y="1671475"/>
            <a:ext cx="8493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2" name="Google Shape;482;p62">
            <a:extLst>
              <a:ext uri="{C183D7F6-B498-43B3-948B-1728B52AA6E4}">
                <adec:decorative xmlns:adec="http://schemas.microsoft.com/office/drawing/2017/decorative" val="1"/>
              </a:ext>
            </a:extLst>
          </p:cNvPr>
          <p:cNvSpPr/>
          <p:nvPr/>
        </p:nvSpPr>
        <p:spPr>
          <a:xfrm>
            <a:off x="3288438" y="1832688"/>
            <a:ext cx="8493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3" name="Google Shape;483;p62">
            <a:extLst>
              <a:ext uri="{C183D7F6-B498-43B3-948B-1728B52AA6E4}">
                <adec:decorative xmlns:adec="http://schemas.microsoft.com/office/drawing/2017/decorative" val="1"/>
              </a:ext>
            </a:extLst>
          </p:cNvPr>
          <p:cNvSpPr/>
          <p:nvPr/>
        </p:nvSpPr>
        <p:spPr>
          <a:xfrm>
            <a:off x="3288388" y="1993925"/>
            <a:ext cx="6684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4" name="Google Shape;484;p62">
            <a:extLst>
              <a:ext uri="{C183D7F6-B498-43B3-948B-1728B52AA6E4}">
                <adec:decorative xmlns:adec="http://schemas.microsoft.com/office/drawing/2017/decorative" val="1"/>
              </a:ext>
            </a:extLst>
          </p:cNvPr>
          <p:cNvSpPr/>
          <p:nvPr/>
        </p:nvSpPr>
        <p:spPr>
          <a:xfrm>
            <a:off x="4985438" y="1671475"/>
            <a:ext cx="8493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5" name="Google Shape;485;p62">
            <a:extLst>
              <a:ext uri="{C183D7F6-B498-43B3-948B-1728B52AA6E4}">
                <adec:decorative xmlns:adec="http://schemas.microsoft.com/office/drawing/2017/decorative" val="1"/>
              </a:ext>
            </a:extLst>
          </p:cNvPr>
          <p:cNvSpPr/>
          <p:nvPr/>
        </p:nvSpPr>
        <p:spPr>
          <a:xfrm>
            <a:off x="4985438" y="1832688"/>
            <a:ext cx="8493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6" name="Google Shape;486;p62">
            <a:extLst>
              <a:ext uri="{C183D7F6-B498-43B3-948B-1728B52AA6E4}">
                <adec:decorative xmlns:adec="http://schemas.microsoft.com/office/drawing/2017/decorative" val="1"/>
              </a:ext>
            </a:extLst>
          </p:cNvPr>
          <p:cNvSpPr/>
          <p:nvPr/>
        </p:nvSpPr>
        <p:spPr>
          <a:xfrm>
            <a:off x="4985388" y="1993925"/>
            <a:ext cx="6684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7" name="Google Shape;487;p62">
            <a:extLst>
              <a:ext uri="{C183D7F6-B498-43B3-948B-1728B52AA6E4}">
                <adec:decorative xmlns:adec="http://schemas.microsoft.com/office/drawing/2017/decorative" val="1"/>
              </a:ext>
            </a:extLst>
          </p:cNvPr>
          <p:cNvSpPr/>
          <p:nvPr/>
        </p:nvSpPr>
        <p:spPr>
          <a:xfrm>
            <a:off x="1633300" y="2898525"/>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8" name="Google Shape;488;p62">
            <a:extLst>
              <a:ext uri="{C183D7F6-B498-43B3-948B-1728B52AA6E4}">
                <adec:decorative xmlns:adec="http://schemas.microsoft.com/office/drawing/2017/decorative" val="1"/>
              </a:ext>
            </a:extLst>
          </p:cNvPr>
          <p:cNvSpPr/>
          <p:nvPr/>
        </p:nvSpPr>
        <p:spPr>
          <a:xfrm>
            <a:off x="1633300" y="3059738"/>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89" name="Google Shape;489;p62">
            <a:extLst>
              <a:ext uri="{C183D7F6-B498-43B3-948B-1728B52AA6E4}">
                <adec:decorative xmlns:adec="http://schemas.microsoft.com/office/drawing/2017/decorative" val="1"/>
              </a:ext>
            </a:extLst>
          </p:cNvPr>
          <p:cNvSpPr/>
          <p:nvPr/>
        </p:nvSpPr>
        <p:spPr>
          <a:xfrm>
            <a:off x="1633250" y="3220975"/>
            <a:ext cx="6684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90" name="Google Shape;490;p62">
            <a:extLst>
              <a:ext uri="{C183D7F6-B498-43B3-948B-1728B52AA6E4}">
                <adec:decorative xmlns:adec="http://schemas.microsoft.com/office/drawing/2017/decorative" val="1"/>
              </a:ext>
            </a:extLst>
          </p:cNvPr>
          <p:cNvSpPr/>
          <p:nvPr/>
        </p:nvSpPr>
        <p:spPr>
          <a:xfrm>
            <a:off x="3309325" y="2898525"/>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91" name="Google Shape;491;p62">
            <a:extLst>
              <a:ext uri="{C183D7F6-B498-43B3-948B-1728B52AA6E4}">
                <adec:decorative xmlns:adec="http://schemas.microsoft.com/office/drawing/2017/decorative" val="1"/>
              </a:ext>
            </a:extLst>
          </p:cNvPr>
          <p:cNvSpPr/>
          <p:nvPr/>
        </p:nvSpPr>
        <p:spPr>
          <a:xfrm>
            <a:off x="3309325" y="3059738"/>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92" name="Google Shape;492;p62">
            <a:extLst>
              <a:ext uri="{C183D7F6-B498-43B3-948B-1728B52AA6E4}">
                <adec:decorative xmlns:adec="http://schemas.microsoft.com/office/drawing/2017/decorative" val="1"/>
              </a:ext>
            </a:extLst>
          </p:cNvPr>
          <p:cNvSpPr/>
          <p:nvPr/>
        </p:nvSpPr>
        <p:spPr>
          <a:xfrm>
            <a:off x="3309275" y="3220975"/>
            <a:ext cx="6684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93" name="Google Shape;493;p62">
            <a:extLst>
              <a:ext uri="{C183D7F6-B498-43B3-948B-1728B52AA6E4}">
                <adec:decorative xmlns:adec="http://schemas.microsoft.com/office/drawing/2017/decorative" val="1"/>
              </a:ext>
            </a:extLst>
          </p:cNvPr>
          <p:cNvSpPr txBox="1"/>
          <p:nvPr/>
        </p:nvSpPr>
        <p:spPr>
          <a:xfrm>
            <a:off x="466975" y="1986500"/>
            <a:ext cx="7410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13.4:1</a:t>
            </a:r>
            <a:endParaRPr>
              <a:latin typeface="Source Sans Pro"/>
              <a:ea typeface="Source Sans Pro"/>
              <a:cs typeface="Source Sans Pro"/>
              <a:sym typeface="Source Sans Pro"/>
            </a:endParaRPr>
          </a:p>
        </p:txBody>
      </p:sp>
      <p:cxnSp>
        <p:nvCxnSpPr>
          <p:cNvPr id="494" name="Google Shape;494;p62">
            <a:extLst>
              <a:ext uri="{C183D7F6-B498-43B3-948B-1728B52AA6E4}">
                <adec:decorative xmlns:adec="http://schemas.microsoft.com/office/drawing/2017/decorative" val="1"/>
              </a:ext>
            </a:extLst>
          </p:cNvPr>
          <p:cNvCxnSpPr>
            <a:stCxn id="493" idx="0"/>
          </p:cNvCxnSpPr>
          <p:nvPr/>
        </p:nvCxnSpPr>
        <p:spPr>
          <a:xfrm rot="-5400000">
            <a:off x="1029025" y="1486250"/>
            <a:ext cx="308700" cy="691800"/>
          </a:xfrm>
          <a:prstGeom prst="curvedConnector2">
            <a:avLst/>
          </a:prstGeom>
          <a:noFill/>
          <a:ln w="28575" cap="flat" cmpd="sng">
            <a:solidFill>
              <a:srgbClr val="046B99"/>
            </a:solidFill>
            <a:prstDash val="solid"/>
            <a:round/>
            <a:headEnd type="none" w="med" len="med"/>
            <a:tailEnd type="none" w="med" len="med"/>
          </a:ln>
        </p:spPr>
      </p:cxnSp>
      <p:sp>
        <p:nvSpPr>
          <p:cNvPr id="495" name="Google Shape;495;p62">
            <a:extLst>
              <a:ext uri="{C183D7F6-B498-43B3-948B-1728B52AA6E4}">
                <adec:decorative xmlns:adec="http://schemas.microsoft.com/office/drawing/2017/decorative" val="1"/>
              </a:ext>
            </a:extLst>
          </p:cNvPr>
          <p:cNvSpPr/>
          <p:nvPr/>
        </p:nvSpPr>
        <p:spPr>
          <a:xfrm>
            <a:off x="4986450" y="4154325"/>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96" name="Google Shape;496;p62">
            <a:extLst>
              <a:ext uri="{C183D7F6-B498-43B3-948B-1728B52AA6E4}">
                <adec:decorative xmlns:adec="http://schemas.microsoft.com/office/drawing/2017/decorative" val="1"/>
              </a:ext>
            </a:extLst>
          </p:cNvPr>
          <p:cNvSpPr/>
          <p:nvPr/>
        </p:nvSpPr>
        <p:spPr>
          <a:xfrm>
            <a:off x="4986450" y="4315538"/>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97" name="Google Shape;497;p62">
            <a:extLst>
              <a:ext uri="{C183D7F6-B498-43B3-948B-1728B52AA6E4}">
                <adec:decorative xmlns:adec="http://schemas.microsoft.com/office/drawing/2017/decorative" val="1"/>
              </a:ext>
            </a:extLst>
          </p:cNvPr>
          <p:cNvSpPr/>
          <p:nvPr/>
        </p:nvSpPr>
        <p:spPr>
          <a:xfrm>
            <a:off x="4986400" y="4476775"/>
            <a:ext cx="6684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98" name="Google Shape;498;p62">
            <a:extLst>
              <a:ext uri="{C183D7F6-B498-43B3-948B-1728B52AA6E4}">
                <adec:decorative xmlns:adec="http://schemas.microsoft.com/office/drawing/2017/decorative" val="1"/>
              </a:ext>
            </a:extLst>
          </p:cNvPr>
          <p:cNvSpPr/>
          <p:nvPr/>
        </p:nvSpPr>
        <p:spPr>
          <a:xfrm>
            <a:off x="6661475" y="2898525"/>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499" name="Google Shape;499;p62">
            <a:extLst>
              <a:ext uri="{C183D7F6-B498-43B3-948B-1728B52AA6E4}">
                <adec:decorative xmlns:adec="http://schemas.microsoft.com/office/drawing/2017/decorative" val="1"/>
              </a:ext>
            </a:extLst>
          </p:cNvPr>
          <p:cNvSpPr/>
          <p:nvPr/>
        </p:nvSpPr>
        <p:spPr>
          <a:xfrm>
            <a:off x="6661475" y="3059738"/>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500" name="Google Shape;500;p62">
            <a:extLst>
              <a:ext uri="{C183D7F6-B498-43B3-948B-1728B52AA6E4}">
                <adec:decorative xmlns:adec="http://schemas.microsoft.com/office/drawing/2017/decorative" val="1"/>
              </a:ext>
            </a:extLst>
          </p:cNvPr>
          <p:cNvSpPr/>
          <p:nvPr/>
        </p:nvSpPr>
        <p:spPr>
          <a:xfrm>
            <a:off x="6661425" y="3220975"/>
            <a:ext cx="6684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501" name="Google Shape;501;p62">
            <a:extLst>
              <a:ext uri="{C183D7F6-B498-43B3-948B-1728B52AA6E4}">
                <adec:decorative xmlns:adec="http://schemas.microsoft.com/office/drawing/2017/decorative" val="1"/>
              </a:ext>
            </a:extLst>
          </p:cNvPr>
          <p:cNvSpPr/>
          <p:nvPr/>
        </p:nvSpPr>
        <p:spPr>
          <a:xfrm>
            <a:off x="6661500" y="1671475"/>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502" name="Google Shape;502;p62">
            <a:extLst>
              <a:ext uri="{C183D7F6-B498-43B3-948B-1728B52AA6E4}">
                <adec:decorative xmlns:adec="http://schemas.microsoft.com/office/drawing/2017/decorative" val="1"/>
              </a:ext>
            </a:extLst>
          </p:cNvPr>
          <p:cNvSpPr/>
          <p:nvPr/>
        </p:nvSpPr>
        <p:spPr>
          <a:xfrm>
            <a:off x="6661500" y="1832688"/>
            <a:ext cx="8493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503" name="Google Shape;503;p62">
            <a:extLst>
              <a:ext uri="{C183D7F6-B498-43B3-948B-1728B52AA6E4}">
                <adec:decorative xmlns:adec="http://schemas.microsoft.com/office/drawing/2017/decorative" val="1"/>
              </a:ext>
            </a:extLst>
          </p:cNvPr>
          <p:cNvSpPr/>
          <p:nvPr/>
        </p:nvSpPr>
        <p:spPr>
          <a:xfrm>
            <a:off x="6661450" y="1993925"/>
            <a:ext cx="668400" cy="840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504" name="Google Shape;504;p62">
            <a:extLst>
              <a:ext uri="{C183D7F6-B498-43B3-948B-1728B52AA6E4}">
                <adec:decorative xmlns:adec="http://schemas.microsoft.com/office/drawing/2017/decorative" val="1"/>
              </a:ext>
            </a:extLst>
          </p:cNvPr>
          <p:cNvSpPr/>
          <p:nvPr/>
        </p:nvSpPr>
        <p:spPr>
          <a:xfrm>
            <a:off x="4985400" y="2927288"/>
            <a:ext cx="8493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505" name="Google Shape;505;p62">
            <a:extLst>
              <a:ext uri="{C183D7F6-B498-43B3-948B-1728B52AA6E4}">
                <adec:decorative xmlns:adec="http://schemas.microsoft.com/office/drawing/2017/decorative" val="1"/>
              </a:ext>
            </a:extLst>
          </p:cNvPr>
          <p:cNvSpPr/>
          <p:nvPr/>
        </p:nvSpPr>
        <p:spPr>
          <a:xfrm>
            <a:off x="4985400" y="3088500"/>
            <a:ext cx="8493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sp>
        <p:nvSpPr>
          <p:cNvPr id="506" name="Google Shape;506;p62">
            <a:extLst>
              <a:ext uri="{C183D7F6-B498-43B3-948B-1728B52AA6E4}">
                <adec:decorative xmlns:adec="http://schemas.microsoft.com/office/drawing/2017/decorative" val="1"/>
              </a:ext>
            </a:extLst>
          </p:cNvPr>
          <p:cNvSpPr/>
          <p:nvPr/>
        </p:nvSpPr>
        <p:spPr>
          <a:xfrm>
            <a:off x="4985350" y="3249738"/>
            <a:ext cx="668400" cy="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cxnSp>
        <p:nvCxnSpPr>
          <p:cNvPr id="507" name="Google Shape;507;p62">
            <a:extLst>
              <a:ext uri="{C183D7F6-B498-43B3-948B-1728B52AA6E4}">
                <adec:decorative xmlns:adec="http://schemas.microsoft.com/office/drawing/2017/decorative" val="1"/>
              </a:ext>
            </a:extLst>
          </p:cNvPr>
          <p:cNvCxnSpPr>
            <a:stCxn id="508" idx="0"/>
            <a:endCxn id="474" idx="2"/>
          </p:cNvCxnSpPr>
          <p:nvPr/>
        </p:nvCxnSpPr>
        <p:spPr>
          <a:xfrm rot="-5400000">
            <a:off x="1733925" y="3479125"/>
            <a:ext cx="277500" cy="370500"/>
          </a:xfrm>
          <a:prstGeom prst="curvedConnector3">
            <a:avLst>
              <a:gd name="adj1" fmla="val 49977"/>
            </a:avLst>
          </a:prstGeom>
          <a:noFill/>
          <a:ln w="28575" cap="flat" cmpd="sng">
            <a:solidFill>
              <a:srgbClr val="046B99"/>
            </a:solidFill>
            <a:prstDash val="solid"/>
            <a:round/>
            <a:headEnd type="none" w="med" len="med"/>
            <a:tailEnd type="none" w="med" len="med"/>
          </a:ln>
        </p:spPr>
      </p:cxnSp>
      <p:cxnSp>
        <p:nvCxnSpPr>
          <p:cNvPr id="509" name="Google Shape;509;p62">
            <a:extLst>
              <a:ext uri="{C183D7F6-B498-43B3-948B-1728B52AA6E4}">
                <adec:decorative xmlns:adec="http://schemas.microsoft.com/office/drawing/2017/decorative" val="1"/>
              </a:ext>
            </a:extLst>
          </p:cNvPr>
          <p:cNvCxnSpPr>
            <a:stCxn id="493" idx="2"/>
            <a:endCxn id="488" idx="1"/>
          </p:cNvCxnSpPr>
          <p:nvPr/>
        </p:nvCxnSpPr>
        <p:spPr>
          <a:xfrm rot="-5400000" flipH="1">
            <a:off x="832225" y="2300450"/>
            <a:ext cx="806400" cy="795900"/>
          </a:xfrm>
          <a:prstGeom prst="curvedConnector2">
            <a:avLst/>
          </a:prstGeom>
          <a:noFill/>
          <a:ln w="28575" cap="flat" cmpd="sng">
            <a:solidFill>
              <a:srgbClr val="046B99"/>
            </a:solidFill>
            <a:prstDash val="solid"/>
            <a:round/>
            <a:headEnd type="none" w="med" len="med"/>
            <a:tailEnd type="none" w="med" len="med"/>
          </a:ln>
        </p:spPr>
      </p:cxnSp>
      <p:sp>
        <p:nvSpPr>
          <p:cNvPr id="508" name="Google Shape;508;p62">
            <a:extLst>
              <a:ext uri="{C183D7F6-B498-43B3-948B-1728B52AA6E4}">
                <adec:decorative xmlns:adec="http://schemas.microsoft.com/office/drawing/2017/decorative" val="1"/>
              </a:ext>
            </a:extLst>
          </p:cNvPr>
          <p:cNvSpPr txBox="1"/>
          <p:nvPr/>
        </p:nvSpPr>
        <p:spPr>
          <a:xfrm>
            <a:off x="1316925" y="3803125"/>
            <a:ext cx="7410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6.5:1</a:t>
            </a:r>
            <a:endParaRPr>
              <a:latin typeface="Source Sans Pro"/>
              <a:ea typeface="Source Sans Pro"/>
              <a:cs typeface="Source Sans Pro"/>
              <a:sym typeface="Source Sans Pro"/>
            </a:endParaRPr>
          </a:p>
        </p:txBody>
      </p:sp>
      <p:sp>
        <p:nvSpPr>
          <p:cNvPr id="510" name="Google Shape;510;p62">
            <a:extLst>
              <a:ext uri="{C183D7F6-B498-43B3-948B-1728B52AA6E4}">
                <adec:decorative xmlns:adec="http://schemas.microsoft.com/office/drawing/2017/decorative" val="1"/>
              </a:ext>
            </a:extLst>
          </p:cNvPr>
          <p:cNvSpPr/>
          <p:nvPr/>
        </p:nvSpPr>
        <p:spPr>
          <a:xfrm>
            <a:off x="3048150" y="895825"/>
            <a:ext cx="3047700" cy="2775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Source Sans Pro"/>
              <a:ea typeface="Source Sans Pro"/>
              <a:cs typeface="Source Sans Pro"/>
              <a:sym typeface="Source Sans Pro"/>
            </a:endParaRPr>
          </a:p>
        </p:txBody>
      </p:sp>
      <p:cxnSp>
        <p:nvCxnSpPr>
          <p:cNvPr id="511" name="Google Shape;511;p62">
            <a:extLst>
              <a:ext uri="{C183D7F6-B498-43B3-948B-1728B52AA6E4}">
                <adec:decorative xmlns:adec="http://schemas.microsoft.com/office/drawing/2017/decorative" val="1"/>
              </a:ext>
            </a:extLst>
          </p:cNvPr>
          <p:cNvCxnSpPr>
            <a:stCxn id="493" idx="0"/>
            <a:endCxn id="510" idx="1"/>
          </p:cNvCxnSpPr>
          <p:nvPr/>
        </p:nvCxnSpPr>
        <p:spPr>
          <a:xfrm rot="-5400000">
            <a:off x="1466875" y="405200"/>
            <a:ext cx="951900" cy="2210700"/>
          </a:xfrm>
          <a:prstGeom prst="curvedConnector2">
            <a:avLst/>
          </a:prstGeom>
          <a:noFill/>
          <a:ln w="28575" cap="flat" cmpd="sng">
            <a:solidFill>
              <a:srgbClr val="046B99"/>
            </a:solidFill>
            <a:prstDash val="solid"/>
            <a:round/>
            <a:headEnd type="none" w="med" len="med"/>
            <a:tailEnd type="none" w="med" len="med"/>
          </a:ln>
        </p:spPr>
      </p:cxnSp>
      <p:sp>
        <p:nvSpPr>
          <p:cNvPr id="63" name="Google Shape;405;p60">
            <a:extLst>
              <a:ext uri="{FF2B5EF4-FFF2-40B4-BE49-F238E27FC236}">
                <a16:creationId xmlns:a16="http://schemas.microsoft.com/office/drawing/2014/main" id="{87782ECB-86FF-8748-8606-8A09E0E4DD99}"/>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diagram contrast, explained</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63"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517" name="Google Shape;517;p63"/>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This diagram has less than 3:1 contrast</a:t>
            </a:r>
            <a:endParaRPr dirty="0"/>
          </a:p>
        </p:txBody>
      </p:sp>
      <p:sp>
        <p:nvSpPr>
          <p:cNvPr id="518" name="Google Shape;518;p63" descr="bar chart showing low contrast colors for the bars against light gray background"/>
          <p:cNvSpPr/>
          <p:nvPr/>
        </p:nvSpPr>
        <p:spPr>
          <a:xfrm>
            <a:off x="1819158" y="1359950"/>
            <a:ext cx="5616000" cy="28791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3">
            <a:extLst>
              <a:ext uri="{C183D7F6-B498-43B3-948B-1728B52AA6E4}">
                <adec:decorative xmlns:adec="http://schemas.microsoft.com/office/drawing/2017/decorative" val="1"/>
              </a:ext>
            </a:extLst>
          </p:cNvPr>
          <p:cNvSpPr/>
          <p:nvPr/>
        </p:nvSpPr>
        <p:spPr>
          <a:xfrm>
            <a:off x="2183033" y="2127225"/>
            <a:ext cx="680400" cy="21042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3">
            <a:extLst>
              <a:ext uri="{C183D7F6-B498-43B3-948B-1728B52AA6E4}">
                <adec:decorative xmlns:adec="http://schemas.microsoft.com/office/drawing/2017/decorative" val="1"/>
              </a:ext>
            </a:extLst>
          </p:cNvPr>
          <p:cNvSpPr/>
          <p:nvPr/>
        </p:nvSpPr>
        <p:spPr>
          <a:xfrm>
            <a:off x="3217408" y="3060600"/>
            <a:ext cx="680400" cy="11709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3">
            <a:extLst>
              <a:ext uri="{C183D7F6-B498-43B3-948B-1728B52AA6E4}">
                <adec:decorative xmlns:adec="http://schemas.microsoft.com/office/drawing/2017/decorative" val="1"/>
              </a:ext>
            </a:extLst>
          </p:cNvPr>
          <p:cNvSpPr/>
          <p:nvPr/>
        </p:nvSpPr>
        <p:spPr>
          <a:xfrm>
            <a:off x="4261683" y="1747550"/>
            <a:ext cx="680400" cy="24840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3">
            <a:extLst>
              <a:ext uri="{C183D7F6-B498-43B3-948B-1728B52AA6E4}">
                <adec:decorative xmlns:adec="http://schemas.microsoft.com/office/drawing/2017/decorative" val="1"/>
              </a:ext>
            </a:extLst>
          </p:cNvPr>
          <p:cNvSpPr/>
          <p:nvPr/>
        </p:nvSpPr>
        <p:spPr>
          <a:xfrm>
            <a:off x="5305958" y="2641375"/>
            <a:ext cx="680400" cy="1590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3">
            <a:extLst>
              <a:ext uri="{C183D7F6-B498-43B3-948B-1728B52AA6E4}">
                <adec:decorative xmlns:adec="http://schemas.microsoft.com/office/drawing/2017/decorative" val="1"/>
              </a:ext>
            </a:extLst>
          </p:cNvPr>
          <p:cNvSpPr/>
          <p:nvPr/>
        </p:nvSpPr>
        <p:spPr>
          <a:xfrm>
            <a:off x="6350233" y="2127225"/>
            <a:ext cx="680400" cy="21042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3"/>
          <p:cNvSpPr txBox="1"/>
          <p:nvPr/>
        </p:nvSpPr>
        <p:spPr>
          <a:xfrm>
            <a:off x="1445358" y="1481975"/>
            <a:ext cx="363900" cy="29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30</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25</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20</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15</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10</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5</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0</a:t>
            </a:r>
            <a:endParaRPr>
              <a:latin typeface="Source Sans Pro"/>
              <a:ea typeface="Source Sans Pro"/>
              <a:cs typeface="Source Sans Pro"/>
              <a:sym typeface="Source Sans Pro"/>
            </a:endParaRPr>
          </a:p>
        </p:txBody>
      </p:sp>
      <p:sp>
        <p:nvSpPr>
          <p:cNvPr id="525" name="Google Shape;525;p63"/>
          <p:cNvSpPr txBox="1"/>
          <p:nvPr/>
        </p:nvSpPr>
        <p:spPr>
          <a:xfrm>
            <a:off x="2183013" y="4239050"/>
            <a:ext cx="53379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Source Sans Pro"/>
                <a:ea typeface="Source Sans Pro"/>
                <a:cs typeface="Source Sans Pro"/>
                <a:sym typeface="Source Sans Pro"/>
              </a:rPr>
              <a:t>Steve	   Natalie	       Wilson	          Indira	              Yousef</a:t>
            </a:r>
            <a:endParaRPr dirty="0"/>
          </a:p>
        </p:txBody>
      </p:sp>
      <p:sp>
        <p:nvSpPr>
          <p:cNvPr id="526" name="Google Shape;526;p63"/>
          <p:cNvSpPr txBox="1"/>
          <p:nvPr/>
        </p:nvSpPr>
        <p:spPr>
          <a:xfrm>
            <a:off x="1505138" y="946900"/>
            <a:ext cx="6193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ource Sans Pro"/>
                <a:ea typeface="Source Sans Pro"/>
                <a:cs typeface="Source Sans Pro"/>
                <a:sym typeface="Source Sans Pro"/>
              </a:rPr>
              <a:t>Number of times “blockchain” mentioned in quarterly sales meeting:</a:t>
            </a:r>
            <a:endParaRPr/>
          </a:p>
        </p:txBody>
      </p:sp>
      <p:sp>
        <p:nvSpPr>
          <p:cNvPr id="13" name="Google Shape;405;p60">
            <a:extLst>
              <a:ext uri="{FF2B5EF4-FFF2-40B4-BE49-F238E27FC236}">
                <a16:creationId xmlns:a16="http://schemas.microsoft.com/office/drawing/2014/main" id="{B71D152F-2138-5348-8AD6-DCAB9FF806FF}"/>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diagram contrast</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64"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532" name="Google Shape;532;p64"/>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This diagram has less than 3:1 contrast</a:t>
            </a:r>
            <a:endParaRPr dirty="0"/>
          </a:p>
        </p:txBody>
      </p:sp>
      <p:sp>
        <p:nvSpPr>
          <p:cNvPr id="533" name="Google Shape;533;p64" descr="low contrast bar chart"/>
          <p:cNvSpPr/>
          <p:nvPr/>
        </p:nvSpPr>
        <p:spPr>
          <a:xfrm>
            <a:off x="1819158" y="1359950"/>
            <a:ext cx="5616000" cy="28791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4">
            <a:extLst>
              <a:ext uri="{C183D7F6-B498-43B3-948B-1728B52AA6E4}">
                <adec:decorative xmlns:adec="http://schemas.microsoft.com/office/drawing/2017/decorative" val="1"/>
              </a:ext>
            </a:extLst>
          </p:cNvPr>
          <p:cNvSpPr/>
          <p:nvPr/>
        </p:nvSpPr>
        <p:spPr>
          <a:xfrm>
            <a:off x="2183033" y="2127225"/>
            <a:ext cx="680400" cy="21042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4">
            <a:extLst>
              <a:ext uri="{C183D7F6-B498-43B3-948B-1728B52AA6E4}">
                <adec:decorative xmlns:adec="http://schemas.microsoft.com/office/drawing/2017/decorative" val="1"/>
              </a:ext>
            </a:extLst>
          </p:cNvPr>
          <p:cNvSpPr/>
          <p:nvPr/>
        </p:nvSpPr>
        <p:spPr>
          <a:xfrm>
            <a:off x="3217408" y="3060600"/>
            <a:ext cx="680400" cy="11709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4">
            <a:extLst>
              <a:ext uri="{C183D7F6-B498-43B3-948B-1728B52AA6E4}">
                <adec:decorative xmlns:adec="http://schemas.microsoft.com/office/drawing/2017/decorative" val="1"/>
              </a:ext>
            </a:extLst>
          </p:cNvPr>
          <p:cNvSpPr/>
          <p:nvPr/>
        </p:nvSpPr>
        <p:spPr>
          <a:xfrm>
            <a:off x="4261683" y="1747550"/>
            <a:ext cx="680400" cy="24840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4">
            <a:extLst>
              <a:ext uri="{C183D7F6-B498-43B3-948B-1728B52AA6E4}">
                <adec:decorative xmlns:adec="http://schemas.microsoft.com/office/drawing/2017/decorative" val="1"/>
              </a:ext>
            </a:extLst>
          </p:cNvPr>
          <p:cNvSpPr/>
          <p:nvPr/>
        </p:nvSpPr>
        <p:spPr>
          <a:xfrm>
            <a:off x="5305958" y="2641375"/>
            <a:ext cx="680400" cy="1590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4">
            <a:extLst>
              <a:ext uri="{C183D7F6-B498-43B3-948B-1728B52AA6E4}">
                <adec:decorative xmlns:adec="http://schemas.microsoft.com/office/drawing/2017/decorative" val="1"/>
              </a:ext>
            </a:extLst>
          </p:cNvPr>
          <p:cNvSpPr/>
          <p:nvPr/>
        </p:nvSpPr>
        <p:spPr>
          <a:xfrm>
            <a:off x="6350233" y="2127225"/>
            <a:ext cx="680400" cy="21042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4"/>
          <p:cNvSpPr txBox="1"/>
          <p:nvPr/>
        </p:nvSpPr>
        <p:spPr>
          <a:xfrm>
            <a:off x="1718725" y="3549025"/>
            <a:ext cx="613800" cy="418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1.2:1</a:t>
            </a:r>
            <a:endParaRPr>
              <a:latin typeface="Source Sans Pro"/>
              <a:ea typeface="Source Sans Pro"/>
              <a:cs typeface="Source Sans Pro"/>
              <a:sym typeface="Source Sans Pro"/>
            </a:endParaRPr>
          </a:p>
        </p:txBody>
      </p:sp>
      <p:cxnSp>
        <p:nvCxnSpPr>
          <p:cNvPr id="540" name="Google Shape;540;p64">
            <a:extLst>
              <a:ext uri="{C183D7F6-B498-43B3-948B-1728B52AA6E4}">
                <adec:decorative xmlns:adec="http://schemas.microsoft.com/office/drawing/2017/decorative" val="1"/>
              </a:ext>
            </a:extLst>
          </p:cNvPr>
          <p:cNvCxnSpPr>
            <a:stCxn id="539" idx="0"/>
          </p:cNvCxnSpPr>
          <p:nvPr/>
        </p:nvCxnSpPr>
        <p:spPr>
          <a:xfrm rot="-5400000">
            <a:off x="2052625" y="3081625"/>
            <a:ext cx="440400" cy="494400"/>
          </a:xfrm>
          <a:prstGeom prst="curvedConnector2">
            <a:avLst/>
          </a:prstGeom>
          <a:noFill/>
          <a:ln w="9525" cap="flat" cmpd="sng">
            <a:solidFill>
              <a:schemeClr val="dk2"/>
            </a:solidFill>
            <a:prstDash val="solid"/>
            <a:round/>
            <a:headEnd type="none" w="med" len="med"/>
            <a:tailEnd type="none" w="med" len="med"/>
          </a:ln>
        </p:spPr>
      </p:cxnSp>
      <p:sp>
        <p:nvSpPr>
          <p:cNvPr id="541" name="Google Shape;541;p64"/>
          <p:cNvSpPr txBox="1"/>
          <p:nvPr/>
        </p:nvSpPr>
        <p:spPr>
          <a:xfrm>
            <a:off x="2863425" y="2345825"/>
            <a:ext cx="613800" cy="418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1.3:1</a:t>
            </a:r>
            <a:endParaRPr>
              <a:latin typeface="Source Sans Pro"/>
              <a:ea typeface="Source Sans Pro"/>
              <a:cs typeface="Source Sans Pro"/>
              <a:sym typeface="Source Sans Pro"/>
            </a:endParaRPr>
          </a:p>
        </p:txBody>
      </p:sp>
      <p:cxnSp>
        <p:nvCxnSpPr>
          <p:cNvPr id="542" name="Google Shape;542;p64">
            <a:extLst>
              <a:ext uri="{C183D7F6-B498-43B3-948B-1728B52AA6E4}">
                <adec:decorative xmlns:adec="http://schemas.microsoft.com/office/drawing/2017/decorative" val="1"/>
              </a:ext>
            </a:extLst>
          </p:cNvPr>
          <p:cNvCxnSpPr/>
          <p:nvPr/>
        </p:nvCxnSpPr>
        <p:spPr>
          <a:xfrm rot="-5400000" flipH="1">
            <a:off x="3170650" y="2742350"/>
            <a:ext cx="440400" cy="494400"/>
          </a:xfrm>
          <a:prstGeom prst="curvedConnector2">
            <a:avLst/>
          </a:prstGeom>
          <a:noFill/>
          <a:ln w="9525" cap="flat" cmpd="sng">
            <a:solidFill>
              <a:schemeClr val="dk2"/>
            </a:solidFill>
            <a:prstDash val="solid"/>
            <a:round/>
            <a:headEnd type="none" w="med" len="med"/>
            <a:tailEnd type="none" w="med" len="med"/>
          </a:ln>
        </p:spPr>
      </p:cxnSp>
      <p:sp>
        <p:nvSpPr>
          <p:cNvPr id="543" name="Google Shape;543;p64"/>
          <p:cNvSpPr txBox="1"/>
          <p:nvPr/>
        </p:nvSpPr>
        <p:spPr>
          <a:xfrm>
            <a:off x="3955850" y="1558175"/>
            <a:ext cx="613800" cy="418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1.1:1</a:t>
            </a:r>
            <a:endParaRPr>
              <a:latin typeface="Source Sans Pro"/>
              <a:ea typeface="Source Sans Pro"/>
              <a:cs typeface="Source Sans Pro"/>
              <a:sym typeface="Source Sans Pro"/>
            </a:endParaRPr>
          </a:p>
        </p:txBody>
      </p:sp>
      <p:cxnSp>
        <p:nvCxnSpPr>
          <p:cNvPr id="544" name="Google Shape;544;p64">
            <a:extLst>
              <a:ext uri="{C183D7F6-B498-43B3-948B-1728B52AA6E4}">
                <adec:decorative xmlns:adec="http://schemas.microsoft.com/office/drawing/2017/decorative" val="1"/>
              </a:ext>
            </a:extLst>
          </p:cNvPr>
          <p:cNvCxnSpPr/>
          <p:nvPr/>
        </p:nvCxnSpPr>
        <p:spPr>
          <a:xfrm rot="-5400000" flipH="1">
            <a:off x="4263075" y="1954700"/>
            <a:ext cx="440400" cy="494400"/>
          </a:xfrm>
          <a:prstGeom prst="curvedConnector2">
            <a:avLst/>
          </a:prstGeom>
          <a:noFill/>
          <a:ln w="9525" cap="flat" cmpd="sng">
            <a:solidFill>
              <a:schemeClr val="dk2"/>
            </a:solidFill>
            <a:prstDash val="solid"/>
            <a:round/>
            <a:headEnd type="none" w="med" len="med"/>
            <a:tailEnd type="none" w="med" len="med"/>
          </a:ln>
        </p:spPr>
      </p:cxnSp>
      <p:sp>
        <p:nvSpPr>
          <p:cNvPr id="545" name="Google Shape;545;p64"/>
          <p:cNvSpPr txBox="1"/>
          <p:nvPr/>
        </p:nvSpPr>
        <p:spPr>
          <a:xfrm>
            <a:off x="4883613" y="3656850"/>
            <a:ext cx="613800" cy="418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1.2:1</a:t>
            </a:r>
            <a:endParaRPr>
              <a:latin typeface="Source Sans Pro"/>
              <a:ea typeface="Source Sans Pro"/>
              <a:cs typeface="Source Sans Pro"/>
              <a:sym typeface="Source Sans Pro"/>
            </a:endParaRPr>
          </a:p>
        </p:txBody>
      </p:sp>
      <p:cxnSp>
        <p:nvCxnSpPr>
          <p:cNvPr id="546" name="Google Shape;546;p64">
            <a:extLst>
              <a:ext uri="{C183D7F6-B498-43B3-948B-1728B52AA6E4}">
                <adec:decorative xmlns:adec="http://schemas.microsoft.com/office/drawing/2017/decorative" val="1"/>
              </a:ext>
            </a:extLst>
          </p:cNvPr>
          <p:cNvCxnSpPr>
            <a:stCxn id="545" idx="0"/>
          </p:cNvCxnSpPr>
          <p:nvPr/>
        </p:nvCxnSpPr>
        <p:spPr>
          <a:xfrm rot="-5400000">
            <a:off x="5217513" y="3189450"/>
            <a:ext cx="440400" cy="494400"/>
          </a:xfrm>
          <a:prstGeom prst="curvedConnector2">
            <a:avLst/>
          </a:prstGeom>
          <a:noFill/>
          <a:ln w="9525" cap="flat" cmpd="sng">
            <a:solidFill>
              <a:schemeClr val="dk2"/>
            </a:solidFill>
            <a:prstDash val="solid"/>
            <a:round/>
            <a:headEnd type="none" w="med" len="med"/>
            <a:tailEnd type="none" w="med" len="med"/>
          </a:ln>
        </p:spPr>
      </p:cxnSp>
      <p:sp>
        <p:nvSpPr>
          <p:cNvPr id="547" name="Google Shape;547;p64"/>
          <p:cNvSpPr txBox="1"/>
          <p:nvPr/>
        </p:nvSpPr>
        <p:spPr>
          <a:xfrm>
            <a:off x="5986350" y="1769938"/>
            <a:ext cx="613800" cy="418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1.4:1</a:t>
            </a:r>
            <a:endParaRPr>
              <a:latin typeface="Source Sans Pro"/>
              <a:ea typeface="Source Sans Pro"/>
              <a:cs typeface="Source Sans Pro"/>
              <a:sym typeface="Source Sans Pro"/>
            </a:endParaRPr>
          </a:p>
        </p:txBody>
      </p:sp>
      <p:cxnSp>
        <p:nvCxnSpPr>
          <p:cNvPr id="548" name="Google Shape;548;p64">
            <a:extLst>
              <a:ext uri="{C183D7F6-B498-43B3-948B-1728B52AA6E4}">
                <adec:decorative xmlns:adec="http://schemas.microsoft.com/office/drawing/2017/decorative" val="1"/>
              </a:ext>
            </a:extLst>
          </p:cNvPr>
          <p:cNvCxnSpPr/>
          <p:nvPr/>
        </p:nvCxnSpPr>
        <p:spPr>
          <a:xfrm rot="-5400000" flipH="1">
            <a:off x="6293575" y="2166463"/>
            <a:ext cx="440400" cy="494400"/>
          </a:xfrm>
          <a:prstGeom prst="curvedConnector2">
            <a:avLst/>
          </a:prstGeom>
          <a:noFill/>
          <a:ln w="9525" cap="flat" cmpd="sng">
            <a:solidFill>
              <a:schemeClr val="dk2"/>
            </a:solidFill>
            <a:prstDash val="solid"/>
            <a:round/>
            <a:headEnd type="none" w="med" len="med"/>
            <a:tailEnd type="none" w="med" len="med"/>
          </a:ln>
        </p:spPr>
      </p:cxnSp>
      <p:sp>
        <p:nvSpPr>
          <p:cNvPr id="20" name="Google Shape;405;p60">
            <a:extLst>
              <a:ext uri="{FF2B5EF4-FFF2-40B4-BE49-F238E27FC236}">
                <a16:creationId xmlns:a16="http://schemas.microsoft.com/office/drawing/2014/main" id="{9B61F0E0-6FD9-7A49-8C37-870DEFAD58E9}"/>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diagram contrast, explained</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test</a:t>
            </a:r>
            <a:endParaRPr dirty="0"/>
          </a:p>
        </p:txBody>
      </p:sp>
      <p:sp>
        <p:nvSpPr>
          <p:cNvPr id="554" name="Google Shape;554;p65"/>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the </a:t>
            </a:r>
            <a:r>
              <a:rPr lang="en" u="sng" dirty="0">
                <a:solidFill>
                  <a:schemeClr val="hlink"/>
                </a:solidFill>
                <a:hlinkClick r:id="rId3"/>
              </a:rPr>
              <a:t>Colour Contrast Analyser application</a:t>
            </a:r>
            <a:r>
              <a:rPr lang="en" dirty="0"/>
              <a:t> to check the contrast ratio between foreground and background colors of non-text (image) content. </a:t>
            </a:r>
            <a:endParaRPr dirty="0"/>
          </a:p>
          <a:p>
            <a:pPr marL="0" lvl="0" indent="0" algn="l" rtl="0">
              <a:spcBef>
                <a:spcPts val="1600"/>
              </a:spcBef>
              <a:spcAft>
                <a:spcPts val="1600"/>
              </a:spcAft>
              <a:buNone/>
            </a:pPr>
            <a:r>
              <a:rPr lang="en" dirty="0"/>
              <a:t>If anything is less than 3:1, you can cite </a:t>
            </a:r>
            <a:r>
              <a:rPr lang="en" u="sng" dirty="0">
                <a:solidFill>
                  <a:schemeClr val="hlink"/>
                </a:solidFill>
                <a:hlinkClick r:id="rId4"/>
              </a:rPr>
              <a:t>WCAG 1.4.11 </a:t>
            </a:r>
            <a:r>
              <a:rPr lang="en" u="sng" dirty="0">
                <a:solidFill>
                  <a:schemeClr val="hlink"/>
                </a:solidFill>
                <a:hlinkClick r:id="rId4"/>
              </a:rPr>
              <a:t>Non-text Contrast</a:t>
            </a:r>
            <a:r>
              <a:rPr lang="en" dirty="0"/>
              <a:t> in your bug report.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was your experience like testing the two scenarios from the TTS page?</a:t>
            </a:r>
            <a:endParaRPr/>
          </a:p>
          <a:p>
            <a:pPr marL="0" lvl="0" indent="0" algn="l" rtl="0">
              <a:spcBef>
                <a:spcPts val="1600"/>
              </a:spcBef>
              <a:spcAft>
                <a:spcPts val="1600"/>
              </a:spcAft>
              <a:buNone/>
            </a:pPr>
            <a:r>
              <a:rPr lang="en"/>
              <a:t>Did you find any accessibility or usability issues? </a:t>
            </a:r>
            <a:endParaRPr/>
          </a:p>
        </p:txBody>
      </p:sp>
      <p:sp>
        <p:nvSpPr>
          <p:cNvPr id="335" name="Google Shape;335;p4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Homework</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 elements</a:t>
            </a:r>
            <a:endParaRPr dirty="0"/>
          </a:p>
        </p:txBody>
      </p:sp>
      <p:sp>
        <p:nvSpPr>
          <p:cNvPr id="560" name="Google Shape;560;p66"/>
          <p:cNvSpPr txBox="1">
            <a:spLocks noGrp="1"/>
          </p:cNvSpPr>
          <p:nvPr>
            <p:ph type="body" idx="1"/>
          </p:nvPr>
        </p:nvSpPr>
        <p:spPr>
          <a:xfrm>
            <a:off x="670950" y="123932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Functional or meaningful UI elements without equivalent text nearby (e.g. buttons, icons, form controls, etc.) should have a minimum contrast ratio of 3:1.</a:t>
            </a:r>
            <a:endParaRPr/>
          </a:p>
          <a:p>
            <a:pPr marL="457200" lvl="0" indent="0" algn="l" rtl="0">
              <a:spcBef>
                <a:spcPts val="1600"/>
              </a:spcBef>
              <a:spcAft>
                <a:spcPts val="0"/>
              </a:spcAft>
              <a:buNone/>
            </a:pPr>
            <a:r>
              <a:rPr lang="en" i="1"/>
              <a:t>If a graphic is needed to understand the content or functionality of the webpage then it should be perceivable by people with low vision or other impairments without the need for contrast-enhancing assistive technology. -</a:t>
            </a:r>
            <a:r>
              <a:rPr lang="en" i="1" u="sng">
                <a:solidFill>
                  <a:schemeClr val="hlink"/>
                </a:solidFill>
                <a:hlinkClick r:id="rId3"/>
              </a:rPr>
              <a:t> WCAG 1.4.11 - Understanding Non-text Contrast</a:t>
            </a:r>
            <a:endParaRPr i="1"/>
          </a:p>
          <a:p>
            <a:pPr marL="0" lvl="0" indent="0" algn="l" rtl="0">
              <a:spcBef>
                <a:spcPts val="16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7"/>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The search box has a border with an 8.7:1 contrast ratio against the background, which makes it easy for everyone to differentiate.</a:t>
            </a:r>
            <a:endParaRPr dirty="0"/>
          </a:p>
        </p:txBody>
      </p:sp>
      <p:pic>
        <p:nvPicPr>
          <p:cNvPr id="566" name="Google Shape;566;p67" descr="The USAGov search box has an 8.7:1 contrast ratio, which can be easily seen by most sighted users" title="High contrast text in the USAGov search box"/>
          <p:cNvPicPr preferRelativeResize="0"/>
          <p:nvPr/>
        </p:nvPicPr>
        <p:blipFill>
          <a:blip r:embed="rId3">
            <a:alphaModFix/>
          </a:blip>
          <a:stretch>
            <a:fillRect/>
          </a:stretch>
        </p:blipFill>
        <p:spPr>
          <a:xfrm>
            <a:off x="152400" y="1930563"/>
            <a:ext cx="8839199" cy="1282371"/>
          </a:xfrm>
          <a:prstGeom prst="rect">
            <a:avLst/>
          </a:prstGeom>
          <a:noFill/>
          <a:ln>
            <a:noFill/>
          </a:ln>
        </p:spPr>
      </p:pic>
      <p:sp>
        <p:nvSpPr>
          <p:cNvPr id="567" name="Google Shape;567;p67"/>
          <p:cNvSpPr txBox="1"/>
          <p:nvPr/>
        </p:nvSpPr>
        <p:spPr>
          <a:xfrm>
            <a:off x="1011600" y="1169704"/>
            <a:ext cx="7410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8.7:1</a:t>
            </a:r>
            <a:endParaRPr>
              <a:latin typeface="Source Sans Pro"/>
              <a:ea typeface="Source Sans Pro"/>
              <a:cs typeface="Source Sans Pro"/>
              <a:sym typeface="Source Sans Pro"/>
            </a:endParaRPr>
          </a:p>
        </p:txBody>
      </p:sp>
      <p:cxnSp>
        <p:nvCxnSpPr>
          <p:cNvPr id="568" name="Google Shape;568;p67">
            <a:extLst>
              <a:ext uri="{C183D7F6-B498-43B3-948B-1728B52AA6E4}">
                <adec:decorative xmlns:adec="http://schemas.microsoft.com/office/drawing/2017/decorative" val="1"/>
              </a:ext>
            </a:extLst>
          </p:cNvPr>
          <p:cNvCxnSpPr>
            <a:stCxn id="567" idx="2"/>
          </p:cNvCxnSpPr>
          <p:nvPr/>
        </p:nvCxnSpPr>
        <p:spPr>
          <a:xfrm rot="-5400000" flipH="1">
            <a:off x="1376850" y="1483654"/>
            <a:ext cx="806400" cy="795900"/>
          </a:xfrm>
          <a:prstGeom prst="curvedConnector3">
            <a:avLst>
              <a:gd name="adj1" fmla="val 50000"/>
            </a:avLst>
          </a:prstGeom>
          <a:noFill/>
          <a:ln w="28575" cap="flat" cmpd="sng">
            <a:solidFill>
              <a:srgbClr val="046B99"/>
            </a:solidFill>
            <a:prstDash val="solid"/>
            <a:round/>
            <a:headEnd type="none" w="med" len="med"/>
            <a:tailEnd type="none" w="med" len="med"/>
          </a:ln>
        </p:spPr>
      </p:cxnSp>
      <p:cxnSp>
        <p:nvCxnSpPr>
          <p:cNvPr id="569" name="Google Shape;569;p67">
            <a:extLst>
              <a:ext uri="{C183D7F6-B498-43B3-948B-1728B52AA6E4}">
                <adec:decorative xmlns:adec="http://schemas.microsoft.com/office/drawing/2017/decorative" val="1"/>
              </a:ext>
            </a:extLst>
          </p:cNvPr>
          <p:cNvCxnSpPr>
            <a:stCxn id="570" idx="0"/>
          </p:cNvCxnSpPr>
          <p:nvPr/>
        </p:nvCxnSpPr>
        <p:spPr>
          <a:xfrm rot="5400000" flipH="1">
            <a:off x="5639828" y="2679465"/>
            <a:ext cx="474900" cy="358200"/>
          </a:xfrm>
          <a:prstGeom prst="curvedConnector3">
            <a:avLst>
              <a:gd name="adj1" fmla="val 50000"/>
            </a:avLst>
          </a:prstGeom>
          <a:noFill/>
          <a:ln w="28575" cap="flat" cmpd="sng">
            <a:solidFill>
              <a:srgbClr val="046B99"/>
            </a:solidFill>
            <a:prstDash val="solid"/>
            <a:round/>
            <a:headEnd type="none" w="med" len="med"/>
            <a:tailEnd type="none" w="med" len="med"/>
          </a:ln>
        </p:spPr>
      </p:cxnSp>
      <p:sp>
        <p:nvSpPr>
          <p:cNvPr id="570" name="Google Shape;570;p67"/>
          <p:cNvSpPr txBox="1"/>
          <p:nvPr/>
        </p:nvSpPr>
        <p:spPr>
          <a:xfrm>
            <a:off x="5685878" y="3096015"/>
            <a:ext cx="7410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9.6:1</a:t>
            </a:r>
            <a:endParaRPr>
              <a:latin typeface="Source Sans Pro"/>
              <a:ea typeface="Source Sans Pro"/>
              <a:cs typeface="Source Sans Pro"/>
              <a:sym typeface="Source Sans Pro"/>
            </a:endParaRPr>
          </a:p>
        </p:txBody>
      </p:sp>
      <p:pic>
        <p:nvPicPr>
          <p:cNvPr id="571" name="Google Shape;571;p67" descr="check mark inside circle"/>
          <p:cNvPicPr preferRelativeResize="0"/>
          <p:nvPr/>
        </p:nvPicPr>
        <p:blipFill>
          <a:blip r:embed="rId4">
            <a:alphaModFix/>
          </a:blip>
          <a:stretch>
            <a:fillRect/>
          </a:stretch>
        </p:blipFill>
        <p:spPr>
          <a:xfrm>
            <a:off x="725279" y="195878"/>
            <a:ext cx="419100" cy="418850"/>
          </a:xfrm>
          <a:prstGeom prst="rect">
            <a:avLst/>
          </a:prstGeom>
          <a:noFill/>
          <a:ln>
            <a:noFill/>
          </a:ln>
        </p:spPr>
      </p:pic>
      <p:sp>
        <p:nvSpPr>
          <p:cNvPr id="9" name="Google Shape;405;p60">
            <a:extLst>
              <a:ext uri="{FF2B5EF4-FFF2-40B4-BE49-F238E27FC236}">
                <a16:creationId xmlns:a16="http://schemas.microsoft.com/office/drawing/2014/main" id="{C7C1091D-4457-D842-94AB-78BE3AD32AF9}"/>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search field contrast</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68"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577" name="Google Shape;577;p68"/>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This search box has a contrast ratio of 1.2:1 — not all users will be able to clearly differentiate the search field from the background.</a:t>
            </a:r>
            <a:endParaRPr dirty="0"/>
          </a:p>
        </p:txBody>
      </p:sp>
      <p:pic>
        <p:nvPicPr>
          <p:cNvPr id="578" name="Google Shape;578;p68" descr="The text in the Redbubble search box has a 1.2:1 ratio against the color of the search box, making it difficult for some people to see" title="Poor contrast in the text of the Redbubble search box"/>
          <p:cNvPicPr preferRelativeResize="0"/>
          <p:nvPr/>
        </p:nvPicPr>
        <p:blipFill>
          <a:blip r:embed="rId4">
            <a:alphaModFix/>
          </a:blip>
          <a:stretch>
            <a:fillRect/>
          </a:stretch>
        </p:blipFill>
        <p:spPr>
          <a:xfrm>
            <a:off x="152400" y="2083725"/>
            <a:ext cx="8839201" cy="976041"/>
          </a:xfrm>
          <a:prstGeom prst="rect">
            <a:avLst/>
          </a:prstGeom>
          <a:noFill/>
          <a:ln>
            <a:noFill/>
          </a:ln>
        </p:spPr>
      </p:pic>
      <p:sp>
        <p:nvSpPr>
          <p:cNvPr id="579" name="Google Shape;579;p68"/>
          <p:cNvSpPr txBox="1"/>
          <p:nvPr/>
        </p:nvSpPr>
        <p:spPr>
          <a:xfrm>
            <a:off x="3230325" y="1189875"/>
            <a:ext cx="7410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1.2:1</a:t>
            </a:r>
            <a:endParaRPr>
              <a:latin typeface="Source Sans Pro"/>
              <a:ea typeface="Source Sans Pro"/>
              <a:cs typeface="Source Sans Pro"/>
              <a:sym typeface="Source Sans Pro"/>
            </a:endParaRPr>
          </a:p>
        </p:txBody>
      </p:sp>
      <p:cxnSp>
        <p:nvCxnSpPr>
          <p:cNvPr id="580" name="Google Shape;580;p68">
            <a:extLst>
              <a:ext uri="{C183D7F6-B498-43B3-948B-1728B52AA6E4}">
                <adec:decorative xmlns:adec="http://schemas.microsoft.com/office/drawing/2017/decorative" val="1"/>
              </a:ext>
            </a:extLst>
          </p:cNvPr>
          <p:cNvCxnSpPr>
            <a:stCxn id="579" idx="2"/>
          </p:cNvCxnSpPr>
          <p:nvPr/>
        </p:nvCxnSpPr>
        <p:spPr>
          <a:xfrm rot="-5400000" flipH="1">
            <a:off x="3595575" y="1503825"/>
            <a:ext cx="806400" cy="795900"/>
          </a:xfrm>
          <a:prstGeom prst="curvedConnector3">
            <a:avLst>
              <a:gd name="adj1" fmla="val 50000"/>
            </a:avLst>
          </a:prstGeom>
          <a:noFill/>
          <a:ln w="28575" cap="flat" cmpd="sng">
            <a:solidFill>
              <a:srgbClr val="046B99"/>
            </a:solidFill>
            <a:prstDash val="solid"/>
            <a:round/>
            <a:headEnd type="none" w="med" len="med"/>
            <a:tailEnd type="none" w="med" len="med"/>
          </a:ln>
        </p:spPr>
      </p:cxnSp>
      <p:sp>
        <p:nvSpPr>
          <p:cNvPr id="7" name="Google Shape;405;p60">
            <a:extLst>
              <a:ext uri="{FF2B5EF4-FFF2-40B4-BE49-F238E27FC236}">
                <a16:creationId xmlns:a16="http://schemas.microsoft.com/office/drawing/2014/main" id="{2733EF60-887B-1043-A250-F9947D052E30}"/>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search field contrast</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9"/>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test</a:t>
            </a:r>
            <a:endParaRPr dirty="0"/>
          </a:p>
        </p:txBody>
      </p:sp>
      <p:sp>
        <p:nvSpPr>
          <p:cNvPr id="586" name="Google Shape;586;p69"/>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the </a:t>
            </a:r>
            <a:r>
              <a:rPr lang="en" u="sng" dirty="0">
                <a:solidFill>
                  <a:schemeClr val="hlink"/>
                </a:solidFill>
                <a:hlinkClick r:id="rId3"/>
              </a:rPr>
              <a:t>Colour Contrast Analyser application</a:t>
            </a:r>
            <a:r>
              <a:rPr lang="en" dirty="0"/>
              <a:t> to check the contrast ratio between foreground and background colors of non-text (image) content. If any items have less than a 3:1 ratio, you’ve identified an accessibility problem.</a:t>
            </a:r>
            <a:endParaRPr dirty="0"/>
          </a:p>
          <a:p>
            <a:pPr marL="0" lvl="0" indent="0" algn="l" rtl="0">
              <a:spcBef>
                <a:spcPts val="1600"/>
              </a:spcBef>
              <a:spcAft>
                <a:spcPts val="1600"/>
              </a:spcAft>
              <a:buNone/>
            </a:pPr>
            <a:r>
              <a:rPr lang="en" dirty="0"/>
              <a:t>You can cite </a:t>
            </a:r>
            <a:r>
              <a:rPr lang="en" u="sng" dirty="0">
                <a:solidFill>
                  <a:schemeClr val="hlink"/>
                </a:solidFill>
                <a:hlinkClick r:id="rId4"/>
              </a:rPr>
              <a:t>WCAG 1.4.11 Non-text Contrast</a:t>
            </a:r>
            <a:r>
              <a:rPr lang="en" dirty="0"/>
              <a:t> in your bug report.</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 Don’t rely on color alone to denote meaning.</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Color by itself doesn’t actually mean anything.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Cultural meanings of color </a:t>
            </a:r>
            <a:r>
              <a:rPr lang="en" i="1"/>
              <a:t>vary</a:t>
            </a:r>
            <a:r>
              <a:rPr lang="en"/>
              <a:t>. For example, in the USA weddings are associated with the color white, whereas in China weddings are associated with the color red.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3"/>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Not everyone can differentiate colors well, so don’t use color alone for meaning. </a:t>
            </a:r>
            <a:br>
              <a:rPr lang="en"/>
            </a:br>
            <a:r>
              <a:rPr lang="en"/>
              <a:t>Add another way to distinguish things.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4"/>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When you do use color to help identify design elements, don’t rely on hue alone. Make sure that the value, or lightness, of your colors can be easily differentiated.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75" descr="Screenshot of an informational card with an x icon and red color to communicate a failed action" title="Screenshot showing color with icon/shape to denote meaning"/>
          <p:cNvPicPr preferRelativeResize="0"/>
          <p:nvPr/>
        </p:nvPicPr>
        <p:blipFill rotWithShape="1">
          <a:blip r:embed="rId3">
            <a:alphaModFix/>
          </a:blip>
          <a:srcRect r="66006"/>
          <a:stretch/>
        </p:blipFill>
        <p:spPr>
          <a:xfrm>
            <a:off x="4831875" y="1528875"/>
            <a:ext cx="2615176" cy="2085725"/>
          </a:xfrm>
          <a:prstGeom prst="rect">
            <a:avLst/>
          </a:prstGeom>
          <a:noFill/>
          <a:ln>
            <a:noFill/>
          </a:ln>
        </p:spPr>
      </p:pic>
      <p:pic>
        <p:nvPicPr>
          <p:cNvPr id="617" name="Google Shape;617;p75" descr="Screenshot of an informational box that uses both the color green and the label &quot;deployed-online&quot; to communicate success" title="Screenshot showing color with text label to denote meaning"/>
          <p:cNvPicPr preferRelativeResize="0"/>
          <p:nvPr/>
        </p:nvPicPr>
        <p:blipFill>
          <a:blip r:embed="rId4">
            <a:alphaModFix/>
          </a:blip>
          <a:stretch>
            <a:fillRect/>
          </a:stretch>
        </p:blipFill>
        <p:spPr>
          <a:xfrm>
            <a:off x="893375" y="1564425"/>
            <a:ext cx="3312825" cy="1822850"/>
          </a:xfrm>
          <a:prstGeom prst="rect">
            <a:avLst/>
          </a:prstGeom>
          <a:noFill/>
          <a:ln>
            <a:noFill/>
          </a:ln>
        </p:spPr>
      </p:pic>
      <p:pic>
        <p:nvPicPr>
          <p:cNvPr id="618" name="Google Shape;618;p75" descr="check mark inside circle"/>
          <p:cNvPicPr preferRelativeResize="0"/>
          <p:nvPr/>
        </p:nvPicPr>
        <p:blipFill>
          <a:blip r:embed="rId5">
            <a:alphaModFix/>
          </a:blip>
          <a:stretch>
            <a:fillRect/>
          </a:stretch>
        </p:blipFill>
        <p:spPr>
          <a:xfrm>
            <a:off x="725279" y="195878"/>
            <a:ext cx="419100" cy="418850"/>
          </a:xfrm>
          <a:prstGeom prst="rect">
            <a:avLst/>
          </a:prstGeom>
          <a:noFill/>
          <a:ln>
            <a:noFill/>
          </a:ln>
        </p:spPr>
      </p:pic>
      <p:sp>
        <p:nvSpPr>
          <p:cNvPr id="619" name="Google Shape;619;p75"/>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Status/state is indicated using color with label (deployed-online image) and color with shape/icon (staging-failed image).</a:t>
            </a:r>
            <a:endParaRPr dirty="0"/>
          </a:p>
        </p:txBody>
      </p:sp>
      <p:sp>
        <p:nvSpPr>
          <p:cNvPr id="6" name="Google Shape;405;p60">
            <a:extLst>
              <a:ext uri="{FF2B5EF4-FFF2-40B4-BE49-F238E27FC236}">
                <a16:creationId xmlns:a16="http://schemas.microsoft.com/office/drawing/2014/main" id="{7505203A-982A-E94F-B0EA-ED3C2C048CFF}"/>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color not used alone for meaning</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do </a:t>
            </a:r>
            <a:r>
              <a:rPr lang="en">
                <a:solidFill>
                  <a:schemeClr val="lt1"/>
                </a:solidFill>
              </a:rPr>
              <a:t>design choices</a:t>
            </a:r>
            <a:r>
              <a:rPr lang="en"/>
              <a:t> matter?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76"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625" name="Google Shape;625;p76"/>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Links are differentiated using both color and an underline. Users who have trouble differentiating colors can rely on the underline to identify links.</a:t>
            </a:r>
            <a:endParaRPr/>
          </a:p>
        </p:txBody>
      </p:sp>
      <p:pic>
        <p:nvPicPr>
          <p:cNvPr id="626" name="Google Shape;626;p76" descr="Link inside text from the CDC that is differentiated using both color and underline" title="Well differentiated link text from the CDC"/>
          <p:cNvPicPr preferRelativeResize="0"/>
          <p:nvPr/>
        </p:nvPicPr>
        <p:blipFill>
          <a:blip r:embed="rId4">
            <a:alphaModFix/>
          </a:blip>
          <a:stretch>
            <a:fillRect/>
          </a:stretch>
        </p:blipFill>
        <p:spPr>
          <a:xfrm>
            <a:off x="792250" y="2071400"/>
            <a:ext cx="7559501" cy="1000700"/>
          </a:xfrm>
          <a:prstGeom prst="rect">
            <a:avLst/>
          </a:prstGeom>
          <a:noFill/>
          <a:ln>
            <a:noFill/>
          </a:ln>
        </p:spPr>
      </p:pic>
      <p:sp>
        <p:nvSpPr>
          <p:cNvPr id="5" name="Google Shape;405;p60">
            <a:extLst>
              <a:ext uri="{FF2B5EF4-FFF2-40B4-BE49-F238E27FC236}">
                <a16:creationId xmlns:a16="http://schemas.microsoft.com/office/drawing/2014/main" id="{B8553DED-E85F-6849-A5DD-8B0E354D204C}"/>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link color not used alone for meaning</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77"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632" name="Google Shape;632;p77"/>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In Slack, links are differentiated using color alone. The link color has low contrast with non-link text, making it hard for some people to identify a link.</a:t>
            </a:r>
            <a:endParaRPr/>
          </a:p>
        </p:txBody>
      </p:sp>
      <p:pic>
        <p:nvPicPr>
          <p:cNvPr id="633" name="Google Shape;633;p77" descr="A Slack post containing a link, which is only differentiated using color that has a 2.73:1 contrast ratio against the standard text color, making it hard for some people to differentiate" title="Link in Slack differentiated using only low contrast color"/>
          <p:cNvPicPr preferRelativeResize="0"/>
          <p:nvPr/>
        </p:nvPicPr>
        <p:blipFill>
          <a:blip r:embed="rId4">
            <a:alphaModFix/>
          </a:blip>
          <a:stretch>
            <a:fillRect/>
          </a:stretch>
        </p:blipFill>
        <p:spPr>
          <a:xfrm>
            <a:off x="614545" y="2238001"/>
            <a:ext cx="7914907" cy="667500"/>
          </a:xfrm>
          <a:prstGeom prst="rect">
            <a:avLst/>
          </a:prstGeom>
          <a:noFill/>
          <a:ln>
            <a:noFill/>
          </a:ln>
        </p:spPr>
      </p:pic>
      <p:sp>
        <p:nvSpPr>
          <p:cNvPr id="634" name="Google Shape;634;p77"/>
          <p:cNvSpPr txBox="1"/>
          <p:nvPr/>
        </p:nvSpPr>
        <p:spPr>
          <a:xfrm>
            <a:off x="6280946" y="3696696"/>
            <a:ext cx="7410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2.73:1</a:t>
            </a:r>
            <a:endParaRPr>
              <a:latin typeface="Source Sans Pro"/>
              <a:ea typeface="Source Sans Pro"/>
              <a:cs typeface="Source Sans Pro"/>
              <a:sym typeface="Source Sans Pro"/>
            </a:endParaRPr>
          </a:p>
        </p:txBody>
      </p:sp>
      <p:cxnSp>
        <p:nvCxnSpPr>
          <p:cNvPr id="635" name="Google Shape;635;p77">
            <a:extLst>
              <a:ext uri="{C183D7F6-B498-43B3-948B-1728B52AA6E4}">
                <adec:decorative xmlns:adec="http://schemas.microsoft.com/office/drawing/2017/decorative" val="1"/>
              </a:ext>
            </a:extLst>
          </p:cNvPr>
          <p:cNvCxnSpPr>
            <a:stCxn id="634" idx="3"/>
          </p:cNvCxnSpPr>
          <p:nvPr/>
        </p:nvCxnSpPr>
        <p:spPr>
          <a:xfrm rot="10800000" flipH="1">
            <a:off x="7021946" y="2869746"/>
            <a:ext cx="531900" cy="981300"/>
          </a:xfrm>
          <a:prstGeom prst="curvedConnector2">
            <a:avLst/>
          </a:prstGeom>
          <a:noFill/>
          <a:ln w="28575" cap="flat" cmpd="sng">
            <a:solidFill>
              <a:srgbClr val="046B99"/>
            </a:solidFill>
            <a:prstDash val="solid"/>
            <a:round/>
            <a:headEnd type="none" w="med" len="med"/>
            <a:tailEnd type="none" w="med" len="med"/>
          </a:ln>
        </p:spPr>
      </p:cxnSp>
      <p:cxnSp>
        <p:nvCxnSpPr>
          <p:cNvPr id="636" name="Google Shape;636;p77">
            <a:extLst>
              <a:ext uri="{C183D7F6-B498-43B3-948B-1728B52AA6E4}">
                <adec:decorative xmlns:adec="http://schemas.microsoft.com/office/drawing/2017/decorative" val="1"/>
              </a:ext>
            </a:extLst>
          </p:cNvPr>
          <p:cNvCxnSpPr>
            <a:stCxn id="634" idx="3"/>
          </p:cNvCxnSpPr>
          <p:nvPr/>
        </p:nvCxnSpPr>
        <p:spPr>
          <a:xfrm rot="10800000" flipH="1">
            <a:off x="7021946" y="2859546"/>
            <a:ext cx="875100" cy="991500"/>
          </a:xfrm>
          <a:prstGeom prst="curvedConnector2">
            <a:avLst/>
          </a:prstGeom>
          <a:noFill/>
          <a:ln w="28575" cap="flat" cmpd="sng">
            <a:solidFill>
              <a:srgbClr val="046B99"/>
            </a:solidFill>
            <a:prstDash val="solid"/>
            <a:round/>
            <a:headEnd type="none" w="med" len="med"/>
            <a:tailEnd type="none" w="med" len="med"/>
          </a:ln>
        </p:spPr>
      </p:cxnSp>
      <p:sp>
        <p:nvSpPr>
          <p:cNvPr id="8" name="Google Shape;405;p60">
            <a:extLst>
              <a:ext uri="{FF2B5EF4-FFF2-40B4-BE49-F238E27FC236}">
                <a16:creationId xmlns:a16="http://schemas.microsoft.com/office/drawing/2014/main" id="{FE62D139-476A-0144-B2FE-77331398EBD4}"/>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link color alone for meaning</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test</a:t>
            </a:r>
            <a:endParaRPr dirty="0"/>
          </a:p>
        </p:txBody>
      </p:sp>
      <p:sp>
        <p:nvSpPr>
          <p:cNvPr id="642" name="Google Shape;642;p78"/>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Determine if there are any instances in the page or app where color is used by itself to convey meaning or information. </a:t>
            </a:r>
            <a:endParaRPr dirty="0"/>
          </a:p>
          <a:p>
            <a:pPr marL="0" lvl="0" indent="0" algn="l" rtl="0">
              <a:spcBef>
                <a:spcPts val="1600"/>
              </a:spcBef>
              <a:spcAft>
                <a:spcPts val="1600"/>
              </a:spcAft>
              <a:buNone/>
            </a:pPr>
            <a:r>
              <a:rPr lang="en" dirty="0"/>
              <a:t>If there are any of these issues, you can cite </a:t>
            </a:r>
            <a:r>
              <a:rPr lang="en" u="sng" dirty="0">
                <a:solidFill>
                  <a:schemeClr val="hlink"/>
                </a:solidFill>
                <a:hlinkClick r:id="rId3"/>
              </a:rPr>
              <a:t>WCAG 1.4.1 </a:t>
            </a:r>
            <a:r>
              <a:rPr lang="en" u="sng" dirty="0">
                <a:solidFill>
                  <a:schemeClr val="hlink"/>
                </a:solidFill>
                <a:hlinkClick r:id="rId3"/>
              </a:rPr>
              <a:t>Use of Color</a:t>
            </a:r>
            <a:r>
              <a:rPr lang="en" dirty="0"/>
              <a:t> in your bug report.</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79"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648" name="Google Shape;648;p79"/>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This design is very readable, regardless of color perception</a:t>
            </a:r>
            <a:endParaRPr/>
          </a:p>
        </p:txBody>
      </p:sp>
      <p:sp>
        <p:nvSpPr>
          <p:cNvPr id="649" name="Google Shape;649;p79"/>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Full color vision</a:t>
            </a:r>
            <a:endParaRPr sz="2600" b="1">
              <a:solidFill>
                <a:srgbClr val="046B99"/>
              </a:solidFill>
              <a:latin typeface="Source Sans Pro SemiBold"/>
              <a:ea typeface="Source Sans Pro SemiBold"/>
              <a:cs typeface="Source Sans Pro SemiBold"/>
              <a:sym typeface="Source Sans Pro SemiBold"/>
            </a:endParaRPr>
          </a:p>
        </p:txBody>
      </p:sp>
      <p:sp>
        <p:nvSpPr>
          <p:cNvPr id="650" name="Google Shape;650;p79"/>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Monochromacy</a:t>
            </a:r>
            <a:endParaRPr sz="2600" b="1">
              <a:solidFill>
                <a:srgbClr val="046B99"/>
              </a:solidFill>
              <a:latin typeface="Source Sans Pro SemiBold"/>
              <a:ea typeface="Source Sans Pro SemiBold"/>
              <a:cs typeface="Source Sans Pro SemiBold"/>
              <a:sym typeface="Source Sans Pro SemiBold"/>
            </a:endParaRPr>
          </a:p>
        </p:txBody>
      </p:sp>
      <p:pic>
        <p:nvPicPr>
          <p:cNvPr id="651" name="Google Shape;651;p79" title="Full color screenshot of the call to action on the 18F website"/>
          <p:cNvPicPr preferRelativeResize="0"/>
          <p:nvPr/>
        </p:nvPicPr>
        <p:blipFill rotWithShape="1">
          <a:blip r:embed="rId4">
            <a:alphaModFix/>
          </a:blip>
          <a:srcRect r="62914"/>
          <a:stretch/>
        </p:blipFill>
        <p:spPr>
          <a:xfrm>
            <a:off x="725275" y="1261525"/>
            <a:ext cx="2933699" cy="3648874"/>
          </a:xfrm>
          <a:prstGeom prst="rect">
            <a:avLst/>
          </a:prstGeom>
          <a:noFill/>
          <a:ln>
            <a:noFill/>
          </a:ln>
        </p:spPr>
      </p:pic>
      <p:pic>
        <p:nvPicPr>
          <p:cNvPr id="652" name="Google Shape;652;p79" descr="Monochromatic screenshot of the call to action on the 18F website, showing that all of the content is still readable" title="Monochromatic screenshot of the call to action on the 18F website"/>
          <p:cNvPicPr preferRelativeResize="0"/>
          <p:nvPr/>
        </p:nvPicPr>
        <p:blipFill rotWithShape="1">
          <a:blip r:embed="rId5">
            <a:alphaModFix/>
          </a:blip>
          <a:srcRect r="62914"/>
          <a:stretch/>
        </p:blipFill>
        <p:spPr>
          <a:xfrm>
            <a:off x="4675875" y="1261525"/>
            <a:ext cx="2933699" cy="3648874"/>
          </a:xfrm>
          <a:prstGeom prst="rect">
            <a:avLst/>
          </a:prstGeom>
          <a:noFill/>
          <a:ln>
            <a:noFill/>
          </a:ln>
        </p:spPr>
      </p:pic>
      <p:sp>
        <p:nvSpPr>
          <p:cNvPr id="8" name="Google Shape;405;p60">
            <a:extLst>
              <a:ext uri="{FF2B5EF4-FFF2-40B4-BE49-F238E27FC236}">
                <a16:creationId xmlns:a16="http://schemas.microsoft.com/office/drawing/2014/main" id="{72572C89-41D0-1340-AA7D-827379C97C63}"/>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color and monochrome still perceivable</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80"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658" name="Google Shape;658;p80"/>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The design is beautiful, but the text is difficult to read because it has poor contrast against the background.</a:t>
            </a:r>
            <a:endParaRPr/>
          </a:p>
        </p:txBody>
      </p:sp>
      <p:sp>
        <p:nvSpPr>
          <p:cNvPr id="659" name="Google Shape;659;p80"/>
          <p:cNvSpPr txBox="1"/>
          <p:nvPr/>
        </p:nvSpPr>
        <p:spPr>
          <a:xfrm>
            <a:off x="718650"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Full color vision</a:t>
            </a:r>
            <a:endParaRPr sz="2600" b="1">
              <a:solidFill>
                <a:srgbClr val="046B99"/>
              </a:solidFill>
              <a:latin typeface="Source Sans Pro SemiBold"/>
              <a:ea typeface="Source Sans Pro SemiBold"/>
              <a:cs typeface="Source Sans Pro SemiBold"/>
              <a:sym typeface="Source Sans Pro SemiBold"/>
            </a:endParaRPr>
          </a:p>
        </p:txBody>
      </p:sp>
      <p:sp>
        <p:nvSpPr>
          <p:cNvPr id="660" name="Google Shape;660;p80"/>
          <p:cNvSpPr txBox="1"/>
          <p:nvPr/>
        </p:nvSpPr>
        <p:spPr>
          <a:xfrm>
            <a:off x="4675875" y="614725"/>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Monochromacy</a:t>
            </a:r>
            <a:endParaRPr sz="2600" b="1">
              <a:solidFill>
                <a:srgbClr val="046B99"/>
              </a:solidFill>
              <a:latin typeface="Source Sans Pro SemiBold"/>
              <a:ea typeface="Source Sans Pro SemiBold"/>
              <a:cs typeface="Source Sans Pro SemiBold"/>
              <a:sym typeface="Source Sans Pro SemiBold"/>
            </a:endParaRPr>
          </a:p>
        </p:txBody>
      </p:sp>
      <p:pic>
        <p:nvPicPr>
          <p:cNvPr id="661" name="Google Shape;661;p80" descr="Monochromatic screenshot of a website that contains white text overlaid on top of a silhouette of a woman inlaid with a photograph of a rainforest, making the text difficult to read" title="Monochromatic screenshot of a promotional website"/>
          <p:cNvPicPr preferRelativeResize="0"/>
          <p:nvPr/>
        </p:nvPicPr>
        <p:blipFill rotWithShape="1">
          <a:blip r:embed="rId4">
            <a:alphaModFix/>
          </a:blip>
          <a:srcRect l="19845" t="19320" r="21074" b="12961"/>
          <a:stretch/>
        </p:blipFill>
        <p:spPr>
          <a:xfrm>
            <a:off x="4675875" y="1996900"/>
            <a:ext cx="3449153" cy="2470873"/>
          </a:xfrm>
          <a:prstGeom prst="rect">
            <a:avLst/>
          </a:prstGeom>
          <a:noFill/>
          <a:ln>
            <a:noFill/>
          </a:ln>
        </p:spPr>
      </p:pic>
      <p:pic>
        <p:nvPicPr>
          <p:cNvPr id="662" name="Google Shape;662;p80" descr="Full color screenshot of a website that contains white text overlaid on top of a silhouette of a woman inlaid with a photograph of a rainforest, making the text difficult to read" title="Full color screenshot of a promotional website"/>
          <p:cNvPicPr preferRelativeResize="0"/>
          <p:nvPr/>
        </p:nvPicPr>
        <p:blipFill rotWithShape="1">
          <a:blip r:embed="rId5">
            <a:alphaModFix/>
          </a:blip>
          <a:srcRect l="19845" t="19320" r="21074" b="12961"/>
          <a:stretch/>
        </p:blipFill>
        <p:spPr>
          <a:xfrm>
            <a:off x="725275" y="1996900"/>
            <a:ext cx="3449153" cy="2470873"/>
          </a:xfrm>
          <a:prstGeom prst="rect">
            <a:avLst/>
          </a:prstGeom>
          <a:noFill/>
          <a:ln>
            <a:noFill/>
          </a:ln>
        </p:spPr>
      </p:pic>
      <p:sp>
        <p:nvSpPr>
          <p:cNvPr id="8" name="Google Shape;405;p60">
            <a:extLst>
              <a:ext uri="{FF2B5EF4-FFF2-40B4-BE49-F238E27FC236}">
                <a16:creationId xmlns:a16="http://schemas.microsoft.com/office/drawing/2014/main" id="{9C5E070D-056D-9847-8C73-3E44F697A0EE}"/>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monochrome design not legible</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1"/>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Text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Make sure that text is large enough for </a:t>
            </a:r>
            <a:r>
              <a:rPr lang="en" i="1"/>
              <a:t>everyone</a:t>
            </a:r>
            <a:r>
              <a:rPr lang="en"/>
              <a:t> to read.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3"/>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Use descriptive link text.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84"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683" name="Google Shape;683;p84"/>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The link text is descriptive so that a screen reader user will know exactly what to expect</a:t>
            </a:r>
            <a:endParaRPr/>
          </a:p>
        </p:txBody>
      </p:sp>
      <p:pic>
        <p:nvPicPr>
          <p:cNvPr id="684" name="Google Shape;684;p84" descr="Screenshot of a link about FOIA labeled &quot;Full Text of the FOIA Improvement Act of 2016 (Public Law No. 114-185)&quot;" title="Screenshot of an informative FOIA link"/>
          <p:cNvPicPr preferRelativeResize="0"/>
          <p:nvPr/>
        </p:nvPicPr>
        <p:blipFill>
          <a:blip r:embed="rId4">
            <a:alphaModFix/>
          </a:blip>
          <a:stretch>
            <a:fillRect/>
          </a:stretch>
        </p:blipFill>
        <p:spPr>
          <a:xfrm>
            <a:off x="403975" y="1379987"/>
            <a:ext cx="8336049" cy="2383525"/>
          </a:xfrm>
          <a:prstGeom prst="rect">
            <a:avLst/>
          </a:prstGeom>
          <a:noFill/>
          <a:ln>
            <a:noFill/>
          </a:ln>
        </p:spPr>
      </p:pic>
      <p:sp>
        <p:nvSpPr>
          <p:cNvPr id="5" name="Google Shape;405;p60">
            <a:extLst>
              <a:ext uri="{FF2B5EF4-FFF2-40B4-BE49-F238E27FC236}">
                <a16:creationId xmlns:a16="http://schemas.microsoft.com/office/drawing/2014/main" id="{04FAC7B1-DFC2-1442-AAEA-803BFE12EA9C}"/>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descriptive link text</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85"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690" name="Google Shape;690;p85"/>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The link itself just says “click here” and is not informative for a screen reader user</a:t>
            </a:r>
            <a:endParaRPr/>
          </a:p>
        </p:txBody>
      </p:sp>
      <p:pic>
        <p:nvPicPr>
          <p:cNvPr id="691" name="Google Shape;691;p85" descr="Screenshot of a link on a resource page for small business relief that simply says &quot;click here&quot;" title="Screenshot of uninformative link text"/>
          <p:cNvPicPr preferRelativeResize="0"/>
          <p:nvPr/>
        </p:nvPicPr>
        <p:blipFill>
          <a:blip r:embed="rId4">
            <a:alphaModFix/>
          </a:blip>
          <a:stretch>
            <a:fillRect/>
          </a:stretch>
        </p:blipFill>
        <p:spPr>
          <a:xfrm>
            <a:off x="152400" y="1762300"/>
            <a:ext cx="8839201" cy="1618901"/>
          </a:xfrm>
          <a:prstGeom prst="rect">
            <a:avLst/>
          </a:prstGeom>
          <a:noFill/>
          <a:ln>
            <a:noFill/>
          </a:ln>
        </p:spPr>
      </p:pic>
      <p:sp>
        <p:nvSpPr>
          <p:cNvPr id="5" name="Google Shape;405;p60">
            <a:extLst>
              <a:ext uri="{FF2B5EF4-FFF2-40B4-BE49-F238E27FC236}">
                <a16:creationId xmlns:a16="http://schemas.microsoft.com/office/drawing/2014/main" id="{9868A817-2F35-6043-A05B-866F18B863C0}"/>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link text is ambiguous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way that you design a product affects, well, everyone. The visual and interaction design choices that you make naturally have implications for every class of disability.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697" name="Google Shape;697;p86"/>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 at the text of the link and determine if the text describes the purpose of the link. If there is ambiguity, you’ve found an accessibility problem.</a:t>
            </a:r>
            <a:endParaRPr/>
          </a:p>
          <a:p>
            <a:pPr marL="0" lvl="0" indent="0" algn="l" rtl="0">
              <a:spcBef>
                <a:spcPts val="1600"/>
              </a:spcBef>
              <a:spcAft>
                <a:spcPts val="1600"/>
              </a:spcAft>
              <a:buNone/>
            </a:pPr>
            <a:r>
              <a:rPr lang="en"/>
              <a:t>You can cite </a:t>
            </a:r>
            <a:r>
              <a:rPr lang="en" u="sng">
                <a:solidFill>
                  <a:schemeClr val="hlink"/>
                </a:solidFill>
                <a:hlinkClick r:id="rId3"/>
              </a:rPr>
              <a:t>WCAG 2.4.4 </a:t>
            </a:r>
            <a:r>
              <a:rPr lang="en" u="sng">
                <a:solidFill>
                  <a:schemeClr val="hlink"/>
                </a:solidFill>
                <a:hlinkClick r:id="rId3"/>
              </a:rPr>
              <a:t>Link Purpose (In Context)</a:t>
            </a:r>
            <a:r>
              <a:rPr lang="en"/>
              <a:t> in your bug report.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7"/>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 Use consistent labels and messaging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8"/>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Many people need consistent labels and messaging to successfully complete online tasks. Inconsistency in design or labels can create confusion and increase our users’ cognitive load.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89"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713" name="Google Shape;713;p89"/>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Consistent labels and messaging - same text labels, icons, and design throughout site</a:t>
            </a:r>
            <a:endParaRPr dirty="0"/>
          </a:p>
        </p:txBody>
      </p:sp>
      <p:pic>
        <p:nvPicPr>
          <p:cNvPr id="714" name="Google Shape;714;p89" title="Screenshot of the digital.gov page on Plain Language"/>
          <p:cNvPicPr preferRelativeResize="0"/>
          <p:nvPr/>
        </p:nvPicPr>
        <p:blipFill>
          <a:blip r:embed="rId4">
            <a:alphaModFix/>
          </a:blip>
          <a:stretch>
            <a:fillRect/>
          </a:stretch>
        </p:blipFill>
        <p:spPr>
          <a:xfrm>
            <a:off x="725263" y="850875"/>
            <a:ext cx="6488174" cy="3987825"/>
          </a:xfrm>
          <a:prstGeom prst="rect">
            <a:avLst/>
          </a:prstGeom>
          <a:noFill/>
          <a:ln>
            <a:noFill/>
          </a:ln>
          <a:effectLst>
            <a:outerShdw blurRad="57150" dist="19050" dir="5400000" algn="bl" rotWithShape="0">
              <a:srgbClr val="000000">
                <a:alpha val="50000"/>
              </a:srgbClr>
            </a:outerShdw>
          </a:effectLst>
        </p:spPr>
      </p:pic>
      <p:pic>
        <p:nvPicPr>
          <p:cNvPr id="715" name="Google Shape;715;p89" title="Screenshot of the digital.gov Communities of Practice page"/>
          <p:cNvPicPr preferRelativeResize="0"/>
          <p:nvPr/>
        </p:nvPicPr>
        <p:blipFill rotWithShape="1">
          <a:blip r:embed="rId5">
            <a:alphaModFix/>
          </a:blip>
          <a:srcRect l="1712" r="8131" b="36592"/>
          <a:stretch/>
        </p:blipFill>
        <p:spPr>
          <a:xfrm>
            <a:off x="2148850" y="1752600"/>
            <a:ext cx="6728450" cy="3261349"/>
          </a:xfrm>
          <a:prstGeom prst="rect">
            <a:avLst/>
          </a:prstGeom>
          <a:noFill/>
          <a:ln>
            <a:noFill/>
          </a:ln>
          <a:effectLst>
            <a:outerShdw blurRad="57150" dist="19050" dir="5400000" algn="bl" rotWithShape="0">
              <a:srgbClr val="000000">
                <a:alpha val="50000"/>
              </a:srgbClr>
            </a:outerShdw>
          </a:effectLst>
        </p:spPr>
      </p:pic>
      <p:sp>
        <p:nvSpPr>
          <p:cNvPr id="6" name="Google Shape;405;p60">
            <a:extLst>
              <a:ext uri="{FF2B5EF4-FFF2-40B4-BE49-F238E27FC236}">
                <a16:creationId xmlns:a16="http://schemas.microsoft.com/office/drawing/2014/main" id="{FB8288E6-E6F8-894F-A417-E9A6F47A3749}"/>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consistent design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5"/>
                                        </p:tgtEl>
                                        <p:attrNameLst>
                                          <p:attrName>style.visibility</p:attrName>
                                        </p:attrNameLst>
                                      </p:cBhvr>
                                      <p:to>
                                        <p:strVal val="visible"/>
                                      </p:to>
                                    </p:set>
                                    <p:animEffect transition="in" filter="fade">
                                      <p:cBhvr>
                                        <p:cTn id="7" dur="1000"/>
                                        <p:tgtEl>
                                          <p:spTgt spid="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90"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721" name="Google Shape;721;p90"/>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Inconsistent labels and messaging - all of these buttons were from the same university website</a:t>
            </a:r>
            <a:endParaRPr/>
          </a:p>
        </p:txBody>
      </p:sp>
      <p:pic>
        <p:nvPicPr>
          <p:cNvPr id="722" name="Google Shape;722;p90" descr="A collage of 11 buttons from the same website that differ widely in color, shape, capitalization, use of iconography, and outlines" title="Collage of many inconsistent buttons"/>
          <p:cNvPicPr preferRelativeResize="0"/>
          <p:nvPr/>
        </p:nvPicPr>
        <p:blipFill>
          <a:blip r:embed="rId4">
            <a:alphaModFix/>
          </a:blip>
          <a:stretch>
            <a:fillRect/>
          </a:stretch>
        </p:blipFill>
        <p:spPr>
          <a:xfrm>
            <a:off x="913063" y="850875"/>
            <a:ext cx="7317864" cy="3987825"/>
          </a:xfrm>
          <a:prstGeom prst="rect">
            <a:avLst/>
          </a:prstGeom>
          <a:noFill/>
          <a:ln>
            <a:noFill/>
          </a:ln>
        </p:spPr>
      </p:pic>
      <p:sp>
        <p:nvSpPr>
          <p:cNvPr id="5" name="Google Shape;405;p60">
            <a:extLst>
              <a:ext uri="{FF2B5EF4-FFF2-40B4-BE49-F238E27FC236}">
                <a16:creationId xmlns:a16="http://schemas.microsoft.com/office/drawing/2014/main" id="{40D718C1-4877-4041-B925-61BE234B89D6}"/>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inconsistent design of buttons</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1"/>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728" name="Google Shape;728;p91"/>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looking at a site, take note of any instances of inconsistent labels (including alt text), iconography, or other design aspects which could cause confusion about meaning or functionality. </a:t>
            </a:r>
            <a:endParaRPr/>
          </a:p>
          <a:p>
            <a:pPr marL="0" lvl="0" indent="0" algn="l" rtl="0">
              <a:spcBef>
                <a:spcPts val="1600"/>
              </a:spcBef>
              <a:spcAft>
                <a:spcPts val="1600"/>
              </a:spcAft>
              <a:buNone/>
            </a:pPr>
            <a:r>
              <a:rPr lang="en"/>
              <a:t>If any are found, you can cite </a:t>
            </a:r>
            <a:r>
              <a:rPr lang="en" u="sng">
                <a:solidFill>
                  <a:schemeClr val="hlink"/>
                </a:solidFill>
                <a:hlinkClick r:id="rId3"/>
              </a:rPr>
              <a:t>WCAG 3.2.4 Consistent Identification</a:t>
            </a:r>
            <a:r>
              <a:rPr lang="en"/>
              <a:t> in your bug report.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2"/>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Cues and feedback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93"/>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Clearly communicate focus.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4"/>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Interactive software should always accurately display focus. This is particularly important for anyone using keyboard navigation.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95"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749" name="Google Shape;749;p95"/>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Focus is clearly displayed as the user tabs through elements</a:t>
            </a:r>
            <a:endParaRPr/>
          </a:p>
        </p:txBody>
      </p:sp>
      <p:pic>
        <p:nvPicPr>
          <p:cNvPr id="750" name="Google Shape;750;p95" title="Animation showing the focus box as different elements are highlighted"/>
          <p:cNvPicPr preferRelativeResize="0"/>
          <p:nvPr/>
        </p:nvPicPr>
        <p:blipFill>
          <a:blip r:embed="rId4">
            <a:alphaModFix/>
          </a:blip>
          <a:stretch>
            <a:fillRect/>
          </a:stretch>
        </p:blipFill>
        <p:spPr>
          <a:xfrm>
            <a:off x="1714500" y="1852613"/>
            <a:ext cx="5715000" cy="1438275"/>
          </a:xfrm>
          <a:prstGeom prst="rect">
            <a:avLst/>
          </a:prstGeom>
          <a:noFill/>
          <a:ln>
            <a:noFill/>
          </a:ln>
        </p:spPr>
      </p:pic>
      <p:sp>
        <p:nvSpPr>
          <p:cNvPr id="5" name="Google Shape;405;p60">
            <a:extLst>
              <a:ext uri="{FF2B5EF4-FFF2-40B4-BE49-F238E27FC236}">
                <a16:creationId xmlns:a16="http://schemas.microsoft.com/office/drawing/2014/main" id="{D30E8214-85A4-344B-8E8A-39E6DF2F8C84}"/>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visible focus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1"/>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Color</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96"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756" name="Google Shape;756;p96"/>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Focus is not shown when the dropdown is selected, which can disorient users</a:t>
            </a:r>
            <a:endParaRPr/>
          </a:p>
        </p:txBody>
      </p:sp>
      <p:pic>
        <p:nvPicPr>
          <p:cNvPr id="757" name="Google Shape;757;p96" descr="Animation of a form where the focus box is visible but stops being visible once a dropdown menu is selected" title="Animation of a form where the focus box disappears"/>
          <p:cNvPicPr preferRelativeResize="0"/>
          <p:nvPr/>
        </p:nvPicPr>
        <p:blipFill>
          <a:blip r:embed="rId4">
            <a:alphaModFix/>
          </a:blip>
          <a:stretch>
            <a:fillRect/>
          </a:stretch>
        </p:blipFill>
        <p:spPr>
          <a:xfrm>
            <a:off x="2400775" y="850875"/>
            <a:ext cx="4342460" cy="3987825"/>
          </a:xfrm>
          <a:prstGeom prst="rect">
            <a:avLst/>
          </a:prstGeom>
          <a:noFill/>
          <a:ln>
            <a:noFill/>
          </a:ln>
        </p:spPr>
      </p:pic>
      <p:sp>
        <p:nvSpPr>
          <p:cNvPr id="5" name="Google Shape;405;p60">
            <a:extLst>
              <a:ext uri="{FF2B5EF4-FFF2-40B4-BE49-F238E27FC236}">
                <a16:creationId xmlns:a16="http://schemas.microsoft.com/office/drawing/2014/main" id="{63E8719B-046F-144D-AB72-054C5147D662}"/>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visible focus lacking</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7"/>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763" name="Google Shape;763;p97"/>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 through the site’s links, buttons, and form elements. Is there a visible focus indicator (outline, background/foreground change, other visible cue)?  </a:t>
            </a:r>
            <a:endParaRPr/>
          </a:p>
          <a:p>
            <a:pPr marL="0" lvl="0" indent="0" algn="l" rtl="0">
              <a:spcBef>
                <a:spcPts val="1600"/>
              </a:spcBef>
              <a:spcAft>
                <a:spcPts val="1600"/>
              </a:spcAft>
              <a:buNone/>
            </a:pPr>
            <a:r>
              <a:rPr lang="en"/>
              <a:t>If there are any instances where there is no focus indicator or it is too subtle to clearly see? If so, you can cite </a:t>
            </a:r>
            <a:r>
              <a:rPr lang="en" u="sng">
                <a:solidFill>
                  <a:schemeClr val="hlink"/>
                </a:solidFill>
                <a:hlinkClick r:id="rId3"/>
              </a:rPr>
              <a:t>WCAG 2.4.7 Focus Visible</a:t>
            </a:r>
            <a:r>
              <a:rPr lang="en"/>
              <a:t> in your bug report.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98"/>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Avoid flickering, jarring, or rapid-moving animations.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9"/>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At their most harmless, poorly thought out animations are distracting. At their worst, they can cause motion sickness, disorientation, and even seizures.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100"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779" name="Google Shape;779;p100"/>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GitHub’s 404 page responds to the cursor and search field focus, </a:t>
            </a:r>
            <a:br>
              <a:rPr lang="en" dirty="0"/>
            </a:br>
            <a:r>
              <a:rPr lang="en" dirty="0"/>
              <a:t>putting the user in control of the animation</a:t>
            </a:r>
            <a:endParaRPr dirty="0"/>
          </a:p>
        </p:txBody>
      </p:sp>
      <p:pic>
        <p:nvPicPr>
          <p:cNvPr id="780" name="Google Shape;780;p100" title="User-initiated animation on GitHub.com"/>
          <p:cNvPicPr preferRelativeResize="0"/>
          <p:nvPr/>
        </p:nvPicPr>
        <p:blipFill rotWithShape="1">
          <a:blip r:embed="rId4">
            <a:alphaModFix/>
          </a:blip>
          <a:srcRect t="12018"/>
          <a:stretch/>
        </p:blipFill>
        <p:spPr>
          <a:xfrm>
            <a:off x="1714500" y="1073625"/>
            <a:ext cx="5715000" cy="3402525"/>
          </a:xfrm>
          <a:prstGeom prst="rect">
            <a:avLst/>
          </a:prstGeom>
          <a:noFill/>
          <a:ln>
            <a:noFill/>
          </a:ln>
          <a:effectLst>
            <a:outerShdw blurRad="57150" dist="19050" dir="5400000" algn="bl" rotWithShape="0">
              <a:srgbClr val="000000">
                <a:alpha val="50000"/>
              </a:srgbClr>
            </a:outerShdw>
          </a:effectLst>
        </p:spPr>
      </p:pic>
      <p:sp>
        <p:nvSpPr>
          <p:cNvPr id="5" name="Google Shape;405;p60">
            <a:extLst>
              <a:ext uri="{FF2B5EF4-FFF2-40B4-BE49-F238E27FC236}">
                <a16:creationId xmlns:a16="http://schemas.microsoft.com/office/drawing/2014/main" id="{D3FC104F-48C7-4047-A4AE-64862F4BFC98}"/>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appropriate animation</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0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Warning: flicker</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102"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791" name="Google Shape;791;p102"/>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Bad animation</a:t>
            </a:r>
            <a:endParaRPr/>
          </a:p>
        </p:txBody>
      </p:sp>
      <p:pic>
        <p:nvPicPr>
          <p:cNvPr id="792" name="Google Shape;792;p102" title="Disorienting animation with bright, flashing colors"/>
          <p:cNvPicPr preferRelativeResize="0"/>
          <p:nvPr/>
        </p:nvPicPr>
        <p:blipFill>
          <a:blip r:embed="rId4">
            <a:alphaModFix/>
          </a:blip>
          <a:stretch>
            <a:fillRect/>
          </a:stretch>
        </p:blipFill>
        <p:spPr>
          <a:xfrm>
            <a:off x="3381375" y="1385888"/>
            <a:ext cx="2381250" cy="2371725"/>
          </a:xfrm>
          <a:prstGeom prst="rect">
            <a:avLst/>
          </a:prstGeom>
          <a:noFill/>
          <a:ln>
            <a:noFill/>
          </a:ln>
        </p:spPr>
      </p:pic>
      <p:sp>
        <p:nvSpPr>
          <p:cNvPr id="793" name="Google Shape;793;p102">
            <a:extLst>
              <a:ext uri="{C183D7F6-B498-43B3-948B-1728B52AA6E4}">
                <adec:decorative xmlns:adec="http://schemas.microsoft.com/office/drawing/2017/decorative" val="1"/>
              </a:ext>
            </a:extLst>
          </p:cNvPr>
          <p:cNvSpPr/>
          <p:nvPr/>
        </p:nvSpPr>
        <p:spPr>
          <a:xfrm>
            <a:off x="3381450" y="1385850"/>
            <a:ext cx="2381100" cy="23718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5;p60">
            <a:extLst>
              <a:ext uri="{FF2B5EF4-FFF2-40B4-BE49-F238E27FC236}">
                <a16:creationId xmlns:a16="http://schemas.microsoft.com/office/drawing/2014/main" id="{B026DFAB-BABC-8B40-8CDA-35D496653607}"/>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animation with flickering imagery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3"/>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Warning: vertigo, motion sickness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104"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804" name="Google Shape;804;p104"/>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While this visualization is neat, it’s also disorienting and gives some people motion sickness.</a:t>
            </a:r>
            <a:endParaRPr/>
          </a:p>
        </p:txBody>
      </p:sp>
      <p:pic>
        <p:nvPicPr>
          <p:cNvPr id="805" name="Google Shape;805;p104" descr="Animation from the perspective of a camera flying through mountains that can cause vertigo, disorientation, and motion sickness" title="Animation moving through mountains that is disorienting"/>
          <p:cNvPicPr preferRelativeResize="0"/>
          <p:nvPr/>
        </p:nvPicPr>
        <p:blipFill>
          <a:blip r:embed="rId4">
            <a:alphaModFix/>
          </a:blip>
          <a:stretch>
            <a:fillRect/>
          </a:stretch>
        </p:blipFill>
        <p:spPr>
          <a:xfrm>
            <a:off x="1714500" y="850875"/>
            <a:ext cx="5715000" cy="3829050"/>
          </a:xfrm>
          <a:prstGeom prst="rect">
            <a:avLst/>
          </a:prstGeom>
          <a:noFill/>
          <a:ln>
            <a:noFill/>
          </a:ln>
        </p:spPr>
      </p:pic>
      <p:sp>
        <p:nvSpPr>
          <p:cNvPr id="806" name="Google Shape;806;p104">
            <a:extLst>
              <a:ext uri="{C183D7F6-B498-43B3-948B-1728B52AA6E4}">
                <adec:decorative xmlns:adec="http://schemas.microsoft.com/office/drawing/2017/decorative" val="1"/>
              </a:ext>
            </a:extLst>
          </p:cNvPr>
          <p:cNvSpPr/>
          <p:nvPr/>
        </p:nvSpPr>
        <p:spPr>
          <a:xfrm>
            <a:off x="1714500" y="850800"/>
            <a:ext cx="5715000" cy="3829200"/>
          </a:xfrm>
          <a:prstGeom prst="rect">
            <a:avLst/>
          </a:prstGeom>
          <a:solidFill>
            <a:srgbClr val="1C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5;p60">
            <a:extLst>
              <a:ext uri="{FF2B5EF4-FFF2-40B4-BE49-F238E27FC236}">
                <a16:creationId xmlns:a16="http://schemas.microsoft.com/office/drawing/2014/main" id="{0E2EC516-97BE-9349-9E2F-98FD30A36975}"/>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animation that causes vertigo</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0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test</a:t>
            </a:r>
            <a:endParaRPr dirty="0"/>
          </a:p>
        </p:txBody>
      </p:sp>
      <p:sp>
        <p:nvSpPr>
          <p:cNvPr id="812" name="Google Shape;812;p105"/>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the page/site visually for flashing and moving content. </a:t>
            </a:r>
            <a:endParaRPr/>
          </a:p>
          <a:p>
            <a:pPr marL="0" lvl="0" indent="0" algn="l" rtl="0">
              <a:spcBef>
                <a:spcPts val="1600"/>
              </a:spcBef>
              <a:spcAft>
                <a:spcPts val="0"/>
              </a:spcAft>
              <a:buNone/>
            </a:pPr>
            <a:r>
              <a:rPr lang="en" b="1"/>
              <a:t>Flashing:</a:t>
            </a:r>
            <a:r>
              <a:rPr lang="en"/>
              <a:t> Are there any instances where content flashes more than three times per second? If so, you can cite </a:t>
            </a:r>
            <a:r>
              <a:rPr lang="en" u="sng">
                <a:solidFill>
                  <a:schemeClr val="hlink"/>
                </a:solidFill>
                <a:hlinkClick r:id="rId3"/>
              </a:rPr>
              <a:t>WCAG 2.3.1 Three Flashes or Below Threshold</a:t>
            </a:r>
            <a:r>
              <a:rPr lang="en"/>
              <a:t> in your bug report.</a:t>
            </a:r>
            <a:endParaRPr/>
          </a:p>
          <a:p>
            <a:pPr marL="0" lvl="0" indent="0" algn="l" rtl="0">
              <a:spcBef>
                <a:spcPts val="1600"/>
              </a:spcBef>
              <a:spcAft>
                <a:spcPts val="1600"/>
              </a:spcAft>
              <a:buNone/>
            </a:pPr>
            <a:r>
              <a:rPr lang="en" b="1"/>
              <a:t>Motion/Animation: </a:t>
            </a:r>
            <a:r>
              <a:rPr lang="en"/>
              <a:t>Is there any significant motion on the page where there is no way to disable it? If so, you can cite </a:t>
            </a:r>
            <a:r>
              <a:rPr lang="en" u="sng">
                <a:solidFill>
                  <a:schemeClr val="hlink"/>
                </a:solidFill>
                <a:hlinkClick r:id="rId4"/>
              </a:rPr>
              <a:t>WCAG 2.3.3 Animation from Interactions</a:t>
            </a:r>
            <a:r>
              <a:rPr lang="en"/>
              <a:t> in your bug report.</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2"/>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People can have different disabilities around color, and perception of color varies in all humans. And, color perception can change with age.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06"/>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 Don’t rely on audio cues alone.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7"/>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Not everyone can hear your website! And whether or not they can hear, unexpected noises can be disruptive, embarrassing, or stressful.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08"/>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If your website has audio content, you should use additional cues to signal that there is sound. You should also give users control over the sound.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p109"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833" name="Google Shape;833;p109"/>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NPR doesn’t play back recordings automatically, giving the user control</a:t>
            </a:r>
            <a:endParaRPr dirty="0"/>
          </a:p>
        </p:txBody>
      </p:sp>
      <p:pic>
        <p:nvPicPr>
          <p:cNvPr id="834" name="Google Shape;834;p109" title="Animation showing that users control playback of audio on NPR"/>
          <p:cNvPicPr preferRelativeResize="0"/>
          <p:nvPr/>
        </p:nvPicPr>
        <p:blipFill>
          <a:blip r:embed="rId4">
            <a:alphaModFix/>
          </a:blip>
          <a:stretch>
            <a:fillRect/>
          </a:stretch>
        </p:blipFill>
        <p:spPr>
          <a:xfrm>
            <a:off x="1889613" y="850875"/>
            <a:ext cx="5364788" cy="3987825"/>
          </a:xfrm>
          <a:prstGeom prst="rect">
            <a:avLst/>
          </a:prstGeom>
          <a:noFill/>
          <a:ln>
            <a:noFill/>
          </a:ln>
        </p:spPr>
      </p:pic>
      <p:sp>
        <p:nvSpPr>
          <p:cNvPr id="5" name="Google Shape;405;p60">
            <a:extLst>
              <a:ext uri="{FF2B5EF4-FFF2-40B4-BE49-F238E27FC236}">
                <a16:creationId xmlns:a16="http://schemas.microsoft.com/office/drawing/2014/main" id="{7E0C1EE2-D525-534F-8018-85B5393A9084}"/>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user controlled audio</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110"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840" name="Google Shape;840;p110"/>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And the web browser displays an icon to signal that sound is playing in a particular tab</a:t>
            </a:r>
            <a:endParaRPr dirty="0"/>
          </a:p>
        </p:txBody>
      </p:sp>
      <p:pic>
        <p:nvPicPr>
          <p:cNvPr id="841" name="Google Shape;841;p110" title="Animation of the sound icon appearing in a browser tab"/>
          <p:cNvPicPr preferRelativeResize="0"/>
          <p:nvPr/>
        </p:nvPicPr>
        <p:blipFill>
          <a:blip r:embed="rId4">
            <a:alphaModFix/>
          </a:blip>
          <a:stretch>
            <a:fillRect/>
          </a:stretch>
        </p:blipFill>
        <p:spPr>
          <a:xfrm>
            <a:off x="2662980" y="2080205"/>
            <a:ext cx="3818025" cy="983075"/>
          </a:xfrm>
          <a:prstGeom prst="rect">
            <a:avLst/>
          </a:prstGeom>
          <a:noFill/>
          <a:ln>
            <a:noFill/>
          </a:ln>
        </p:spPr>
      </p:pic>
      <p:sp>
        <p:nvSpPr>
          <p:cNvPr id="5" name="Google Shape;405;p60">
            <a:extLst>
              <a:ext uri="{FF2B5EF4-FFF2-40B4-BE49-F238E27FC236}">
                <a16:creationId xmlns:a16="http://schemas.microsoft.com/office/drawing/2014/main" id="{72FDF050-8A01-EF48-844F-1E18F44887F3}"/>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browser tab with audio indicator</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111"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847" name="Google Shape;847;p111"/>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CNN automatically plays videos with (ads and music) when you open an article</a:t>
            </a:r>
            <a:endParaRPr/>
          </a:p>
        </p:txBody>
      </p:sp>
      <p:pic>
        <p:nvPicPr>
          <p:cNvPr id="848" name="Google Shape;848;p111" descr="Animation showing that once an article with an embedded video is opened, the video automatically plays without the user's consent" title="Animation showing that CNN automatically plays video"/>
          <p:cNvPicPr preferRelativeResize="0"/>
          <p:nvPr/>
        </p:nvPicPr>
        <p:blipFill>
          <a:blip r:embed="rId4">
            <a:alphaModFix/>
          </a:blip>
          <a:stretch>
            <a:fillRect/>
          </a:stretch>
        </p:blipFill>
        <p:spPr>
          <a:xfrm>
            <a:off x="1889600" y="614725"/>
            <a:ext cx="5364788" cy="3987825"/>
          </a:xfrm>
          <a:prstGeom prst="rect">
            <a:avLst/>
          </a:prstGeom>
          <a:noFill/>
          <a:ln>
            <a:noFill/>
          </a:ln>
        </p:spPr>
      </p:pic>
      <p:sp>
        <p:nvSpPr>
          <p:cNvPr id="5" name="Google Shape;405;p60">
            <a:extLst>
              <a:ext uri="{FF2B5EF4-FFF2-40B4-BE49-F238E27FC236}">
                <a16:creationId xmlns:a16="http://schemas.microsoft.com/office/drawing/2014/main" id="{3AC1D6BD-3A3D-9643-8B8B-FF526B8714F2}"/>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audio that </a:t>
            </a:r>
            <a:r>
              <a:rPr lang="en" dirty="0" err="1"/>
              <a:t>autoplays</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2"/>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854" name="Google Shape;854;p112"/>
          <p:cNvSpPr txBox="1">
            <a:spLocks noGrp="1"/>
          </p:cNvSpPr>
          <p:nvPr>
            <p:ph type="body" idx="1"/>
          </p:nvPr>
        </p:nvSpPr>
        <p:spPr>
          <a:xfrm>
            <a:off x="712850" y="1388800"/>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Audio-only information or cues:</a:t>
            </a:r>
            <a:br>
              <a:rPr lang="en" b="1"/>
            </a:br>
            <a:r>
              <a:rPr lang="en"/>
              <a:t>If any content or interaction relies on audio alone, you can cite </a:t>
            </a:r>
            <a:r>
              <a:rPr lang="en" u="sng">
                <a:solidFill>
                  <a:schemeClr val="hlink"/>
                </a:solidFill>
                <a:hlinkClick r:id="rId3"/>
              </a:rPr>
              <a:t>WCAG 1.3.3 Sensory Characteristics</a:t>
            </a:r>
            <a:r>
              <a:rPr lang="en"/>
              <a:t> in your bug report.</a:t>
            </a:r>
            <a:endParaRPr/>
          </a:p>
          <a:p>
            <a:pPr marL="0" lvl="0" indent="0" algn="l" rtl="0">
              <a:spcBef>
                <a:spcPts val="1600"/>
              </a:spcBef>
              <a:spcAft>
                <a:spcPts val="0"/>
              </a:spcAft>
              <a:buNone/>
            </a:pPr>
            <a:r>
              <a:rPr lang="en" b="1"/>
              <a:t>Sound without the ability to pause/turn off:</a:t>
            </a:r>
            <a:br>
              <a:rPr lang="en"/>
            </a:br>
            <a:r>
              <a:rPr lang="en"/>
              <a:t>If any audio is playing that cannot be turned off (or paused) using an accessible control, then you can cite </a:t>
            </a:r>
            <a:r>
              <a:rPr lang="en" u="sng">
                <a:solidFill>
                  <a:schemeClr val="hlink"/>
                </a:solidFill>
                <a:hlinkClick r:id="rId4"/>
              </a:rPr>
              <a:t>WCAG 1.4.2 Audio Control</a:t>
            </a:r>
            <a:r>
              <a:rPr lang="en"/>
              <a:t> in your bug report.</a:t>
            </a:r>
            <a:endParaRPr/>
          </a:p>
          <a:p>
            <a:pPr marL="0" lvl="0" indent="0" algn="l" rtl="0">
              <a:spcBef>
                <a:spcPts val="1600"/>
              </a:spcBef>
              <a:spcAft>
                <a:spcPts val="160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1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Managing input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4"/>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Give users as much time as possible.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15"/>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Arbitrary time limits are bad for folks with motor impairments, cognitive disabilities like dyslexia, and folks with anxiety and other psychological disabilities.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3"/>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Color perception is situational — it’s affected not just by the cones and rods in your eyes, but also screen glare, ambient light, eye fatigue, and many other factors.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Google Shape;874;p116"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875" name="Google Shape;875;p116"/>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eBay gives users an indefinite amount of time to finish the checkout process</a:t>
            </a:r>
            <a:endParaRPr/>
          </a:p>
        </p:txBody>
      </p:sp>
      <p:pic>
        <p:nvPicPr>
          <p:cNvPr id="876" name="Google Shape;876;p116" title="Screenshot of eBay checkout, with no timers"/>
          <p:cNvPicPr preferRelativeResize="0"/>
          <p:nvPr/>
        </p:nvPicPr>
        <p:blipFill>
          <a:blip r:embed="rId4">
            <a:alphaModFix/>
          </a:blip>
          <a:stretch>
            <a:fillRect/>
          </a:stretch>
        </p:blipFill>
        <p:spPr>
          <a:xfrm>
            <a:off x="802325" y="850875"/>
            <a:ext cx="7539360" cy="3987824"/>
          </a:xfrm>
          <a:prstGeom prst="rect">
            <a:avLst/>
          </a:prstGeom>
          <a:noFill/>
          <a:ln>
            <a:noFill/>
          </a:ln>
        </p:spPr>
      </p:pic>
      <p:sp>
        <p:nvSpPr>
          <p:cNvPr id="5" name="Google Shape;405;p60">
            <a:extLst>
              <a:ext uri="{FF2B5EF4-FFF2-40B4-BE49-F238E27FC236}">
                <a16:creationId xmlns:a16="http://schemas.microsoft.com/office/drawing/2014/main" id="{7D3BF6B7-571F-E64C-94DC-BA16AB84831E}"/>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no time limit</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117"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882" name="Google Shape;882;p117"/>
          <p:cNvSpPr txBox="1">
            <a:spLocks noGrp="1"/>
          </p:cNvSpPr>
          <p:nvPr>
            <p:ph type="subTitle" idx="3"/>
          </p:nvPr>
        </p:nvSpPr>
        <p:spPr>
          <a:xfrm>
            <a:off x="1175850" y="183375"/>
            <a:ext cx="7351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Ticketmaster forces users to rush through their checkout flow, with a running timer that heightens anxiety</a:t>
            </a:r>
            <a:endParaRPr/>
          </a:p>
        </p:txBody>
      </p:sp>
      <p:pic>
        <p:nvPicPr>
          <p:cNvPr id="883" name="Google Shape;883;p117" descr="Animation of a Ticketmaster checkout flow, with a visible timer counting down from 7 minutes and 3 seconds" title="Animation of a Ticketmaster checkout with a countdown timer"/>
          <p:cNvPicPr preferRelativeResize="0"/>
          <p:nvPr/>
        </p:nvPicPr>
        <p:blipFill>
          <a:blip r:embed="rId4">
            <a:alphaModFix/>
          </a:blip>
          <a:stretch>
            <a:fillRect/>
          </a:stretch>
        </p:blipFill>
        <p:spPr>
          <a:xfrm>
            <a:off x="1714500" y="1223963"/>
            <a:ext cx="5715000" cy="2695575"/>
          </a:xfrm>
          <a:prstGeom prst="rect">
            <a:avLst/>
          </a:prstGeom>
          <a:noFill/>
          <a:ln>
            <a:noFill/>
          </a:ln>
        </p:spPr>
      </p:pic>
      <p:sp>
        <p:nvSpPr>
          <p:cNvPr id="5" name="Google Shape;405;p60">
            <a:extLst>
              <a:ext uri="{FF2B5EF4-FFF2-40B4-BE49-F238E27FC236}">
                <a16:creationId xmlns:a16="http://schemas.microsoft.com/office/drawing/2014/main" id="{0CCA02E6-ECE6-FB4B-8BCB-B2ECE1E2F96B}"/>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very short time limit</a:t>
            </a:r>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1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889" name="Google Shape;889;p118"/>
          <p:cNvSpPr txBox="1">
            <a:spLocks noGrp="1"/>
          </p:cNvSpPr>
          <p:nvPr>
            <p:ph type="body" idx="1"/>
          </p:nvPr>
        </p:nvSpPr>
        <p:spPr>
          <a:xfrm>
            <a:off x="712850" y="11898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any content or interaction has a time limit, ensure that one of the following is true:</a:t>
            </a:r>
            <a:endParaRPr sz="1700"/>
          </a:p>
          <a:p>
            <a:pPr marL="457200" lvl="0" indent="0" algn="l" rtl="0">
              <a:spcBef>
                <a:spcPts val="1600"/>
              </a:spcBef>
              <a:spcAft>
                <a:spcPts val="0"/>
              </a:spcAft>
              <a:buNone/>
            </a:pPr>
            <a:r>
              <a:rPr lang="en" sz="1700"/>
              <a:t>Users can </a:t>
            </a:r>
            <a:r>
              <a:rPr lang="en" sz="1700" b="1"/>
              <a:t>turn off</a:t>
            </a:r>
            <a:r>
              <a:rPr lang="en" sz="1700"/>
              <a:t> the timer, </a:t>
            </a:r>
            <a:r>
              <a:rPr lang="en" sz="1700" b="1"/>
              <a:t>adjust</a:t>
            </a:r>
            <a:r>
              <a:rPr lang="en" sz="1700"/>
              <a:t> the length of the timer (at least 10 times the default), or </a:t>
            </a:r>
            <a:r>
              <a:rPr lang="en" sz="1700" b="1"/>
              <a:t>extend</a:t>
            </a:r>
            <a:r>
              <a:rPr lang="en" sz="1700"/>
              <a:t> the timer at least 10 times (with 20 seconds or more notice, using a simple mechanism).</a:t>
            </a:r>
            <a:endParaRPr sz="1700"/>
          </a:p>
          <a:p>
            <a:pPr marL="0" lvl="0" indent="0" algn="l" rtl="0">
              <a:spcBef>
                <a:spcPts val="1600"/>
              </a:spcBef>
              <a:spcAft>
                <a:spcPts val="0"/>
              </a:spcAft>
              <a:buNone/>
            </a:pPr>
            <a:r>
              <a:rPr lang="en" sz="1700"/>
              <a:t>If none of those features are present, cite </a:t>
            </a:r>
            <a:r>
              <a:rPr lang="en" sz="1700" u="sng">
                <a:solidFill>
                  <a:schemeClr val="hlink"/>
                </a:solidFill>
                <a:hlinkClick r:id="rId3"/>
              </a:rPr>
              <a:t>WCAG 2.2.1 Timing Adjustable</a:t>
            </a:r>
            <a:r>
              <a:rPr lang="en" sz="1700"/>
              <a:t> in your bug report.</a:t>
            </a:r>
            <a:endParaRPr sz="1700"/>
          </a:p>
          <a:p>
            <a:pPr marL="0" lvl="0" indent="0" algn="l" rtl="0">
              <a:spcBef>
                <a:spcPts val="1600"/>
              </a:spcBef>
              <a:spcAft>
                <a:spcPts val="1600"/>
              </a:spcAft>
              <a:buNone/>
            </a:pPr>
            <a:r>
              <a:rPr lang="en" sz="1700" b="1"/>
              <a:t>Note:</a:t>
            </a:r>
            <a:r>
              <a:rPr lang="en" sz="1700"/>
              <a:t> This rule does not apply for timers more than 20 hours in length or when the timer is deemed essential. </a:t>
            </a:r>
            <a:endParaRPr sz="17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19"/>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Don’t force users to be precise in their inputs.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20"/>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Small links, buttons, or other controls can be difficult for folks to find and activate. Be generous with sizing and spacing to allow for easier use of your product/site.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21"/>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Avoid requiring specific keystrokes or gestures to accomplish tasks. These can be difficult for many reasons, especially for those with cognitive or motor disabilities.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909" name="Google Shape;909;p122" descr="check mark inside circle"/>
          <p:cNvPicPr preferRelativeResize="0"/>
          <p:nvPr/>
        </p:nvPicPr>
        <p:blipFill>
          <a:blip r:embed="rId3">
            <a:alphaModFix/>
          </a:blip>
          <a:stretch>
            <a:fillRect/>
          </a:stretch>
        </p:blipFill>
        <p:spPr>
          <a:xfrm>
            <a:off x="725279" y="195878"/>
            <a:ext cx="419100" cy="418850"/>
          </a:xfrm>
          <a:prstGeom prst="rect">
            <a:avLst/>
          </a:prstGeom>
          <a:noFill/>
          <a:ln>
            <a:noFill/>
          </a:ln>
        </p:spPr>
      </p:pic>
      <p:sp>
        <p:nvSpPr>
          <p:cNvPr id="910" name="Google Shape;910;p122"/>
          <p:cNvSpPr txBox="1">
            <a:spLocks noGrp="1"/>
          </p:cNvSpPr>
          <p:nvPr>
            <p:ph type="subTitle" idx="3"/>
          </p:nvPr>
        </p:nvSpPr>
        <p:spPr>
          <a:xfrm>
            <a:off x="1175851" y="183375"/>
            <a:ext cx="6271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The call to action links and navigation icons and large and forgiving</a:t>
            </a:r>
            <a:endParaRPr/>
          </a:p>
        </p:txBody>
      </p:sp>
      <p:pic>
        <p:nvPicPr>
          <p:cNvPr id="911" name="Google Shape;911;p122" title="Screenshot of a mobile website with large links and buttons"/>
          <p:cNvPicPr preferRelativeResize="0"/>
          <p:nvPr/>
        </p:nvPicPr>
        <p:blipFill>
          <a:blip r:embed="rId4">
            <a:alphaModFix/>
          </a:blip>
          <a:stretch>
            <a:fillRect/>
          </a:stretch>
        </p:blipFill>
        <p:spPr>
          <a:xfrm>
            <a:off x="3393475" y="850875"/>
            <a:ext cx="1835949" cy="3987825"/>
          </a:xfrm>
          <a:prstGeom prst="rect">
            <a:avLst/>
          </a:prstGeom>
          <a:noFill/>
          <a:ln>
            <a:noFill/>
          </a:ln>
        </p:spPr>
      </p:pic>
      <p:sp>
        <p:nvSpPr>
          <p:cNvPr id="5" name="Google Shape;405;p60">
            <a:extLst>
              <a:ext uri="{FF2B5EF4-FFF2-40B4-BE49-F238E27FC236}">
                <a16:creationId xmlns:a16="http://schemas.microsoft.com/office/drawing/2014/main" id="{FB4F99A9-C948-2F45-87B4-A7C897F7C351}"/>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example – large link target sizes</a:t>
            </a:r>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23" descr="&quot;x&quot; inside circle"/>
          <p:cNvPicPr preferRelativeResize="0"/>
          <p:nvPr/>
        </p:nvPicPr>
        <p:blipFill>
          <a:blip r:embed="rId3">
            <a:alphaModFix/>
          </a:blip>
          <a:stretch>
            <a:fillRect/>
          </a:stretch>
        </p:blipFill>
        <p:spPr>
          <a:xfrm>
            <a:off x="725270" y="195878"/>
            <a:ext cx="419100" cy="418850"/>
          </a:xfrm>
          <a:prstGeom prst="rect">
            <a:avLst/>
          </a:prstGeom>
          <a:noFill/>
          <a:ln>
            <a:noFill/>
          </a:ln>
        </p:spPr>
      </p:pic>
      <p:sp>
        <p:nvSpPr>
          <p:cNvPr id="917" name="Google Shape;917;p123"/>
          <p:cNvSpPr txBox="1">
            <a:spLocks noGrp="1"/>
          </p:cNvSpPr>
          <p:nvPr>
            <p:ph type="subTitle" idx="3"/>
          </p:nvPr>
        </p:nvSpPr>
        <p:spPr>
          <a:xfrm>
            <a:off x="1175850" y="183375"/>
            <a:ext cx="59469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Close buttons on all the ads are tiny, and much harder to target than calls to action!</a:t>
            </a:r>
            <a:endParaRPr/>
          </a:p>
        </p:txBody>
      </p:sp>
      <p:pic>
        <p:nvPicPr>
          <p:cNvPr id="918" name="Google Shape;918;p123" title="Screenshot of a mobile website with very small close buttons on ads"/>
          <p:cNvPicPr preferRelativeResize="0"/>
          <p:nvPr/>
        </p:nvPicPr>
        <p:blipFill>
          <a:blip r:embed="rId4">
            <a:alphaModFix/>
          </a:blip>
          <a:stretch>
            <a:fillRect/>
          </a:stretch>
        </p:blipFill>
        <p:spPr>
          <a:xfrm>
            <a:off x="3620150" y="766000"/>
            <a:ext cx="1903725" cy="4122625"/>
          </a:xfrm>
          <a:prstGeom prst="rect">
            <a:avLst/>
          </a:prstGeom>
          <a:noFill/>
          <a:ln>
            <a:noFill/>
          </a:ln>
        </p:spPr>
      </p:pic>
      <p:sp>
        <p:nvSpPr>
          <p:cNvPr id="5" name="Google Shape;405;p60">
            <a:extLst>
              <a:ext uri="{FF2B5EF4-FFF2-40B4-BE49-F238E27FC236}">
                <a16:creationId xmlns:a16="http://schemas.microsoft.com/office/drawing/2014/main" id="{56F02B9D-86D5-0145-B91D-212B25F90EDE}"/>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Bad example – tiny link target sizes</a:t>
            </a: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4"/>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[exception: you’re building a game]</a:t>
            </a:r>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25"/>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[however, even in games, each input method is treated differently to account for varying levels of precision!]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4"/>
          <p:cNvSpPr txBox="1">
            <a:spLocks noGrp="1"/>
          </p:cNvSpPr>
          <p:nvPr>
            <p:ph type="ctrTitle"/>
          </p:nvPr>
        </p:nvSpPr>
        <p:spPr>
          <a:xfrm>
            <a:off x="712850" y="536200"/>
            <a:ext cx="76929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Make sure all colors have high contrast.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933" name="Google Shape;933;p126" title="A menu of accessibility options for audio cues from the game The Last of Us 2"/>
          <p:cNvPicPr preferRelativeResize="0"/>
          <p:nvPr/>
        </p:nvPicPr>
        <p:blipFill rotWithShape="1">
          <a:blip r:embed="rId3">
            <a:alphaModFix/>
          </a:blip>
          <a:srcRect r="1497"/>
          <a:stretch/>
        </p:blipFill>
        <p:spPr>
          <a:xfrm>
            <a:off x="912975" y="485775"/>
            <a:ext cx="7318050" cy="4171950"/>
          </a:xfrm>
          <a:prstGeom prst="rect">
            <a:avLst/>
          </a:prstGeom>
          <a:noFill/>
          <a:ln>
            <a:noFill/>
          </a:ln>
        </p:spPr>
      </p:pic>
      <p:sp>
        <p:nvSpPr>
          <p:cNvPr id="3" name="Google Shape;405;p60">
            <a:extLst>
              <a:ext uri="{FF2B5EF4-FFF2-40B4-BE49-F238E27FC236}">
                <a16:creationId xmlns:a16="http://schemas.microsoft.com/office/drawing/2014/main" id="{5E3F5907-4E2B-AE43-9E41-F22D9744DE25}"/>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Screenshot of accessibility controls in game</a:t>
            </a:r>
            <a:endParaRPr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938" name="Google Shape;938;p127" title="Visual audio cues in the game The Last of Us 2, where sources of sound have a circular indicator superimposed on top of them to aid deaf players"/>
          <p:cNvPicPr preferRelativeResize="0"/>
          <p:nvPr/>
        </p:nvPicPr>
        <p:blipFill>
          <a:blip r:embed="rId3">
            <a:alphaModFix/>
          </a:blip>
          <a:stretch>
            <a:fillRect/>
          </a:stretch>
        </p:blipFill>
        <p:spPr>
          <a:xfrm>
            <a:off x="857250" y="482206"/>
            <a:ext cx="7429500" cy="4179094"/>
          </a:xfrm>
          <a:prstGeom prst="rect">
            <a:avLst/>
          </a:prstGeom>
          <a:noFill/>
          <a:ln>
            <a:noFill/>
          </a:ln>
        </p:spPr>
      </p:pic>
      <p:sp>
        <p:nvSpPr>
          <p:cNvPr id="3" name="Google Shape;405;p60">
            <a:extLst>
              <a:ext uri="{FF2B5EF4-FFF2-40B4-BE49-F238E27FC236}">
                <a16:creationId xmlns:a16="http://schemas.microsoft.com/office/drawing/2014/main" id="{BFA9B7C2-B423-0249-B063-1292E21FB248}"/>
              </a:ext>
            </a:extLst>
          </p:cNvPr>
          <p:cNvSpPr txBox="1">
            <a:spLocks noGrp="1"/>
          </p:cNvSpPr>
          <p:nvPr>
            <p:ph type="ctrTitle"/>
          </p:nvPr>
        </p:nvSpPr>
        <p:spPr>
          <a:xfrm>
            <a:off x="305725" y="-1039143"/>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Screenshot of larger hit targets in game</a:t>
            </a: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2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test</a:t>
            </a:r>
            <a:endParaRPr/>
          </a:p>
        </p:txBody>
      </p:sp>
      <p:sp>
        <p:nvSpPr>
          <p:cNvPr id="944" name="Google Shape;944;p128"/>
          <p:cNvSpPr txBox="1">
            <a:spLocks noGrp="1"/>
          </p:cNvSpPr>
          <p:nvPr>
            <p:ph type="body" idx="1"/>
          </p:nvPr>
        </p:nvSpPr>
        <p:spPr>
          <a:xfrm>
            <a:off x="712850" y="11898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Review the page for any content or interaction available only through specific keystrokes or gestures, if target sizes are smaller than 44 by 44 pixels, or if motion is required to activate features. </a:t>
            </a:r>
            <a:endParaRPr sz="1700"/>
          </a:p>
          <a:p>
            <a:pPr marL="0" lvl="0" indent="0" algn="l" rtl="0">
              <a:spcBef>
                <a:spcPts val="1600"/>
              </a:spcBef>
              <a:spcAft>
                <a:spcPts val="0"/>
              </a:spcAft>
              <a:buNone/>
            </a:pPr>
            <a:r>
              <a:rPr lang="en" sz="1700"/>
              <a:t>If you find any instances, you can apply the appropriate success criteria from </a:t>
            </a:r>
            <a:r>
              <a:rPr lang="en" sz="1700" u="sng">
                <a:solidFill>
                  <a:schemeClr val="hlink"/>
                </a:solidFill>
                <a:hlinkClick r:id="rId3"/>
              </a:rPr>
              <a:t>2.5 Input Modalities</a:t>
            </a:r>
            <a:r>
              <a:rPr lang="en" sz="1700"/>
              <a:t> in your bug report. These will likely be one (or more) of the following:</a:t>
            </a:r>
            <a:endParaRPr sz="1700"/>
          </a:p>
          <a:p>
            <a:pPr marL="457200" lvl="0" indent="-336550" algn="l" rtl="0">
              <a:spcBef>
                <a:spcPts val="1600"/>
              </a:spcBef>
              <a:spcAft>
                <a:spcPts val="0"/>
              </a:spcAft>
              <a:buSzPts val="1700"/>
              <a:buChar char="●"/>
            </a:pPr>
            <a:r>
              <a:rPr lang="en" sz="1700" u="sng">
                <a:solidFill>
                  <a:schemeClr val="hlink"/>
                </a:solidFill>
                <a:hlinkClick r:id="rId4"/>
              </a:rPr>
              <a:t>WCAG 2.5.1 Pointer Gestures</a:t>
            </a:r>
            <a:endParaRPr sz="1700"/>
          </a:p>
          <a:p>
            <a:pPr marL="457200" lvl="0" indent="-336550" algn="l" rtl="0">
              <a:spcBef>
                <a:spcPts val="0"/>
              </a:spcBef>
              <a:spcAft>
                <a:spcPts val="0"/>
              </a:spcAft>
              <a:buSzPts val="1700"/>
              <a:buChar char="●"/>
            </a:pPr>
            <a:r>
              <a:rPr lang="en" sz="1700" u="sng">
                <a:solidFill>
                  <a:schemeClr val="hlink"/>
                </a:solidFill>
                <a:hlinkClick r:id="rId5"/>
              </a:rPr>
              <a:t>WCAG 2.5.4 Motion Actuation</a:t>
            </a:r>
            <a:endParaRPr sz="1700"/>
          </a:p>
          <a:p>
            <a:pPr marL="457200" lvl="0" indent="-336550" algn="l" rtl="0">
              <a:spcBef>
                <a:spcPts val="0"/>
              </a:spcBef>
              <a:spcAft>
                <a:spcPts val="0"/>
              </a:spcAft>
              <a:buSzPts val="1700"/>
              <a:buChar char="●"/>
            </a:pPr>
            <a:r>
              <a:rPr lang="en" sz="1700" u="sng">
                <a:solidFill>
                  <a:schemeClr val="hlink"/>
                </a:solidFill>
                <a:hlinkClick r:id="rId6"/>
              </a:rPr>
              <a:t>WCAG 2.5.5 Target Size</a:t>
            </a:r>
            <a:endParaRPr sz="17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2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30"/>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Homework</a:t>
            </a:r>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31"/>
          <p:cNvSpPr txBox="1">
            <a:spLocks noGrp="1"/>
          </p:cNvSpPr>
          <p:nvPr>
            <p:ph type="body" idx="1"/>
          </p:nvPr>
        </p:nvSpPr>
        <p:spPr>
          <a:xfrm>
            <a:off x="712850" y="1662375"/>
            <a:ext cx="780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a website for you to assess. Don’t spend more than </a:t>
            </a:r>
            <a:r>
              <a:rPr lang="en" b="1"/>
              <a:t>1 hour</a:t>
            </a:r>
            <a:r>
              <a:rPr lang="en"/>
              <a:t>.</a:t>
            </a:r>
            <a:endParaRPr/>
          </a:p>
          <a:p>
            <a:pPr marL="457200" lvl="0" indent="-355600" algn="l" rtl="0">
              <a:spcBef>
                <a:spcPts val="1600"/>
              </a:spcBef>
              <a:spcAft>
                <a:spcPts val="0"/>
              </a:spcAft>
              <a:buSzPts val="2000"/>
              <a:buAutoNum type="arabicPeriod"/>
            </a:pPr>
            <a:r>
              <a:rPr lang="en" u="sng">
                <a:solidFill>
                  <a:srgbClr val="046B99"/>
                </a:solidFill>
                <a:hlinkClick r:id="rId3">
                  <a:extLst>
                    <a:ext uri="{A12FA001-AC4F-418D-AE19-62706E023703}">
                      <ahyp:hlinkClr xmlns:ahyp="http://schemas.microsoft.com/office/drawing/2018/hyperlinkcolor" val="tx"/>
                    </a:ext>
                  </a:extLst>
                </a:hlinkClick>
              </a:rPr>
              <a:t>Take a look at this webpage.</a:t>
            </a:r>
            <a:r>
              <a:rPr lang="en"/>
              <a:t> What design choices have they made, and how do those choices impact accessibility? What usability issues do you notice?</a:t>
            </a:r>
            <a:endParaRPr/>
          </a:p>
          <a:p>
            <a:pPr marL="457200" lvl="0" indent="-355600" algn="l" rtl="0">
              <a:spcBef>
                <a:spcPts val="0"/>
              </a:spcBef>
              <a:spcAft>
                <a:spcPts val="0"/>
              </a:spcAft>
              <a:buSzPts val="2000"/>
              <a:buAutoNum type="arabicPeriod"/>
            </a:pPr>
            <a:r>
              <a:rPr lang="en"/>
              <a:t>Now run a 3-part audit on the site. What problems do you find?</a:t>
            </a:r>
            <a:endParaRPr/>
          </a:p>
        </p:txBody>
      </p:sp>
      <p:sp>
        <p:nvSpPr>
          <p:cNvPr id="961" name="Google Shape;961;p131"/>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Assignment #7: </a:t>
            </a:r>
            <a:endParaRP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32"/>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967" name="Google Shape;967;p132"/>
          <p:cNvSpPr txBox="1">
            <a:spLocks noGrp="1"/>
          </p:cNvSpPr>
          <p:nvPr>
            <p:ph type="body" idx="1"/>
          </p:nvPr>
        </p:nvSpPr>
        <p:spPr>
          <a:xfrm>
            <a:off x="737118" y="3585136"/>
            <a:ext cx="2258100" cy="13326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00CFFF"/>
                </a:solidFill>
              </a:rPr>
              <a:t>Slack</a:t>
            </a:r>
            <a:r>
              <a:rPr lang="en"/>
              <a:t> #g-accessibility</a:t>
            </a:r>
            <a:endParaRPr/>
          </a:p>
          <a:p>
            <a:pPr marL="0" lvl="0" indent="0" algn="l" rtl="0">
              <a:lnSpc>
                <a:spcPct val="115000"/>
              </a:lnSpc>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body" idx="1"/>
          </p:nvPr>
        </p:nvSpPr>
        <p:spPr>
          <a:xfrm>
            <a:off x="737125" y="2471771"/>
            <a:ext cx="2258100" cy="188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and diagrams used to convey meaning should have a contrast ratio of 3:1.</a:t>
            </a:r>
            <a:endParaRPr/>
          </a:p>
        </p:txBody>
      </p:sp>
      <p:sp>
        <p:nvSpPr>
          <p:cNvPr id="371" name="Google Shape;371;p55"/>
          <p:cNvSpPr txBox="1">
            <a:spLocks noGrp="1"/>
          </p:cNvSpPr>
          <p:nvPr>
            <p:ph type="body" idx="2"/>
          </p:nvPr>
        </p:nvSpPr>
        <p:spPr>
          <a:xfrm>
            <a:off x="2995225" y="2471775"/>
            <a:ext cx="2740800" cy="18813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a:t>All text, including inside diagrams, should have a contrast ratio of 4.5:1. Really big text (18pt normal or 14pt bold) can have a contrast ratio of 3:1.</a:t>
            </a:r>
            <a:endParaRPr/>
          </a:p>
          <a:p>
            <a:pPr marL="0" lvl="0" indent="0" algn="l" rtl="0">
              <a:spcBef>
                <a:spcPts val="1200"/>
              </a:spcBef>
              <a:spcAft>
                <a:spcPts val="1600"/>
              </a:spcAft>
              <a:buNone/>
            </a:pPr>
            <a:endParaRPr/>
          </a:p>
        </p:txBody>
      </p:sp>
      <p:sp>
        <p:nvSpPr>
          <p:cNvPr id="372" name="Google Shape;372;p55"/>
          <p:cNvSpPr txBox="1">
            <a:spLocks noGrp="1"/>
          </p:cNvSpPr>
          <p:nvPr>
            <p:ph type="body" idx="3"/>
          </p:nvPr>
        </p:nvSpPr>
        <p:spPr>
          <a:xfrm>
            <a:off x="5909667" y="2471784"/>
            <a:ext cx="2258100" cy="133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UI elements should have a contrast ratio of 3:1.</a:t>
            </a:r>
            <a:endParaRPr/>
          </a:p>
        </p:txBody>
      </p:sp>
      <p:sp>
        <p:nvSpPr>
          <p:cNvPr id="373" name="Google Shape;373;p55"/>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Contrast</a:t>
            </a:r>
            <a:endParaRPr dirty="0"/>
          </a:p>
        </p:txBody>
      </p:sp>
      <p:sp>
        <p:nvSpPr>
          <p:cNvPr id="374" name="Google Shape;374;p55"/>
          <p:cNvSpPr txBox="1">
            <a:spLocks noGrp="1"/>
          </p:cNvSpPr>
          <p:nvPr>
            <p:ph type="subTitle" idx="4"/>
          </p:nvPr>
        </p:nvSpPr>
        <p:spPr>
          <a:xfrm>
            <a:off x="718647" y="292250"/>
            <a:ext cx="50175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Color</a:t>
            </a:r>
            <a:endParaRPr/>
          </a:p>
        </p:txBody>
      </p:sp>
    </p:spTree>
  </p:cSld>
  <p:clrMapOvr>
    <a:masterClrMapping/>
  </p:clrMapOvr>
</p:sld>
</file>

<file path=ppt/theme/theme1.xml><?xml version="1.0" encoding="utf-8"?>
<a:theme xmlns:a="http://schemas.openxmlformats.org/drawingml/2006/main"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2537</Words>
  <Application>Microsoft Macintosh PowerPoint</Application>
  <PresentationFormat>On-screen Show (16:9)</PresentationFormat>
  <Paragraphs>232</Paragraphs>
  <Slides>86</Slides>
  <Notes>86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86</vt:i4>
      </vt:variant>
    </vt:vector>
  </HeadingPairs>
  <TitlesOfParts>
    <vt:vector size="92" baseType="lpstr">
      <vt:lpstr>Helvetica Neue</vt:lpstr>
      <vt:lpstr>Source Sans Pro</vt:lpstr>
      <vt:lpstr>Arial</vt:lpstr>
      <vt:lpstr>Source Sans Pro SemiBold</vt:lpstr>
      <vt:lpstr>18F Slide Styles</vt:lpstr>
      <vt:lpstr>18F Slide Styles</vt:lpstr>
      <vt:lpstr>Design Choices</vt:lpstr>
      <vt:lpstr>Homework</vt:lpstr>
      <vt:lpstr>Why do design choices matter?</vt:lpstr>
      <vt:lpstr>The way that you design a product affects, well, everyone. The visual and interaction design choices that you make naturally have implications for every class of disability.</vt:lpstr>
      <vt:lpstr>Color</vt:lpstr>
      <vt:lpstr>People can have different disabilities around color, and perception of color varies in all humans. And, color perception can change with age. </vt:lpstr>
      <vt:lpstr>Color perception is situational — it’s affected not just by the cones and rods in your eyes, but also screen glare, ambient light, eye fatigue, and many other factors.</vt:lpstr>
      <vt:lpstr>1/ Make sure all colors have high contrast.</vt:lpstr>
      <vt:lpstr>Contrast</vt:lpstr>
      <vt:lpstr>Text</vt:lpstr>
      <vt:lpstr>This text has a contrast ratio of 5.88:1! It’s very readable.</vt:lpstr>
      <vt:lpstr>This text has a contrast ratio of 1.84:1! For some of us, it’s easy to read. For others… not so much. :(</vt:lpstr>
      <vt:lpstr>How to test</vt:lpstr>
      <vt:lpstr>Images &amp; diagrams</vt:lpstr>
      <vt:lpstr>Good example – diagram contrast</vt:lpstr>
      <vt:lpstr>Good example – diagram contrast, explained</vt:lpstr>
      <vt:lpstr>Bad example – diagram contrast</vt:lpstr>
      <vt:lpstr>Bad example – diagram contrast, explained</vt:lpstr>
      <vt:lpstr>How to test</vt:lpstr>
      <vt:lpstr>UI elements</vt:lpstr>
      <vt:lpstr>Good example – search field contrast</vt:lpstr>
      <vt:lpstr>Bad example – search field contrast</vt:lpstr>
      <vt:lpstr>How to test</vt:lpstr>
      <vt:lpstr>2/ Don’t rely on color alone to denote meaning.</vt:lpstr>
      <vt:lpstr>Color by itself doesn’t actually mean anything.</vt:lpstr>
      <vt:lpstr>Cultural meanings of color vary. For example, in the USA weddings are associated with the color white, whereas in China weddings are associated with the color red.</vt:lpstr>
      <vt:lpstr>Not everyone can differentiate colors well, so don’t use color alone for meaning.  Add another way to distinguish things.</vt:lpstr>
      <vt:lpstr>When you do use color to help identify design elements, don’t rely on hue alone. Make sure that the value, or lightness, of your colors can be easily differentiated.</vt:lpstr>
      <vt:lpstr>Good example – color not used alone for meaning</vt:lpstr>
      <vt:lpstr>Good example – link color not used alone for meaning</vt:lpstr>
      <vt:lpstr>Bad example – link color alone for meaning</vt:lpstr>
      <vt:lpstr>How to test</vt:lpstr>
      <vt:lpstr>Good example – color and monochrome still perceivable</vt:lpstr>
      <vt:lpstr>Bad example – monochrome design not legible</vt:lpstr>
      <vt:lpstr>Text</vt:lpstr>
      <vt:lpstr>1/ Make sure that text is large enough for everyone to read.</vt:lpstr>
      <vt:lpstr>2/ Use descriptive link text.</vt:lpstr>
      <vt:lpstr>Good example – descriptive link text</vt:lpstr>
      <vt:lpstr>Bad example – link text is ambiguous</vt:lpstr>
      <vt:lpstr>How to test</vt:lpstr>
      <vt:lpstr>3/ Use consistent labels and messaging</vt:lpstr>
      <vt:lpstr>Many people need consistent labels and messaging to successfully complete online tasks. Inconsistency in design or labels can create confusion and increase our users’ cognitive load.</vt:lpstr>
      <vt:lpstr>Good example – consistent design</vt:lpstr>
      <vt:lpstr>Bad example – inconsistent design of buttons</vt:lpstr>
      <vt:lpstr>How to test</vt:lpstr>
      <vt:lpstr>Cues and feedback</vt:lpstr>
      <vt:lpstr>1/ Clearly communicate focus.</vt:lpstr>
      <vt:lpstr>Interactive software should always accurately display focus. This is particularly important for anyone using keyboard navigation.</vt:lpstr>
      <vt:lpstr>Good example – visible focus</vt:lpstr>
      <vt:lpstr>Bad example – visible focus lacking</vt:lpstr>
      <vt:lpstr>How to test</vt:lpstr>
      <vt:lpstr>2/ Avoid flickering, jarring, or rapid-moving animations.</vt:lpstr>
      <vt:lpstr>At their most harmless, poorly thought out animations are distracting. At their worst, they can cause motion sickness, disorientation, and even seizures.</vt:lpstr>
      <vt:lpstr>Good example – appropriate animation</vt:lpstr>
      <vt:lpstr>Warning: flicker</vt:lpstr>
      <vt:lpstr>Bad example – animation with flickering imagery</vt:lpstr>
      <vt:lpstr>Warning: vertigo, motion sickness</vt:lpstr>
      <vt:lpstr>Bad example – animation that causes vertigo</vt:lpstr>
      <vt:lpstr>How to test</vt:lpstr>
      <vt:lpstr>3/ Don’t rely on audio cues alone.</vt:lpstr>
      <vt:lpstr>Not everyone can hear your website! And whether or not they can hear, unexpected noises can be disruptive, embarrassing, or stressful.</vt:lpstr>
      <vt:lpstr>If your website has audio content, you should use additional cues to signal that there is sound. You should also give users control over the sound.</vt:lpstr>
      <vt:lpstr>Good example – user controlled audio</vt:lpstr>
      <vt:lpstr>Good example – browser tab with audio indicator</vt:lpstr>
      <vt:lpstr>Bad example – audio that autoplays</vt:lpstr>
      <vt:lpstr>How to test</vt:lpstr>
      <vt:lpstr>Managing input</vt:lpstr>
      <vt:lpstr>1/ Give users as much time as possible.</vt:lpstr>
      <vt:lpstr>Arbitrary time limits are bad for folks with motor impairments, cognitive disabilities like dyslexia, and folks with anxiety and other psychological disabilities.</vt:lpstr>
      <vt:lpstr>Good example – no time limit</vt:lpstr>
      <vt:lpstr>Bad example – very short time limit</vt:lpstr>
      <vt:lpstr>How to test</vt:lpstr>
      <vt:lpstr>2/ Don’t force users to be precise in their inputs.</vt:lpstr>
      <vt:lpstr>Small links, buttons, or other controls can be difficult for folks to find and activate. Be generous with sizing and spacing to allow for easier use of your product/site.</vt:lpstr>
      <vt:lpstr>Avoid requiring specific keystrokes or gestures to accomplish tasks. These can be difficult for many reasons, especially for those with cognitive or motor disabilities.</vt:lpstr>
      <vt:lpstr>Good example – large link target sizes</vt:lpstr>
      <vt:lpstr>Bad example – tiny link target sizes</vt:lpstr>
      <vt:lpstr>[exception: you’re building a game]</vt:lpstr>
      <vt:lpstr>[however, even in games, each input method is treated differently to account for varying levels of precision!]</vt:lpstr>
      <vt:lpstr>Screenshot of accessibility controls in game</vt:lpstr>
      <vt:lpstr>Screenshot of larger hit targets in game</vt:lpstr>
      <vt:lpstr>How to test</vt:lpstr>
      <vt:lpstr>Questions?</vt:lpstr>
      <vt:lpstr>Homework</vt:lpstr>
      <vt:lpstr>Assignment #7: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Choices</dc:title>
  <cp:lastModifiedBy>Microsoft Office User</cp:lastModifiedBy>
  <cp:revision>6</cp:revision>
  <dcterms:modified xsi:type="dcterms:W3CDTF">2021-12-21T18:48:54Z</dcterms:modified>
</cp:coreProperties>
</file>